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9"/>
  </p:notesMasterIdLst>
  <p:sldIdLst>
    <p:sldId id="420" r:id="rId2"/>
    <p:sldId id="402" r:id="rId3"/>
    <p:sldId id="415" r:id="rId4"/>
    <p:sldId id="414" r:id="rId5"/>
    <p:sldId id="418" r:id="rId6"/>
    <p:sldId id="416" r:id="rId7"/>
    <p:sldId id="417" r:id="rId8"/>
    <p:sldId id="399" r:id="rId9"/>
    <p:sldId id="398" r:id="rId10"/>
    <p:sldId id="409" r:id="rId11"/>
    <p:sldId id="419" r:id="rId12"/>
    <p:sldId id="400" r:id="rId13"/>
    <p:sldId id="405" r:id="rId14"/>
    <p:sldId id="410" r:id="rId15"/>
    <p:sldId id="377" r:id="rId16"/>
    <p:sldId id="378" r:id="rId17"/>
    <p:sldId id="356" r:id="rId18"/>
    <p:sldId id="357" r:id="rId19"/>
    <p:sldId id="358" r:id="rId20"/>
    <p:sldId id="359" r:id="rId21"/>
    <p:sldId id="411" r:id="rId22"/>
    <p:sldId id="341" r:id="rId23"/>
    <p:sldId id="348" r:id="rId24"/>
    <p:sldId id="349" r:id="rId25"/>
    <p:sldId id="340" r:id="rId26"/>
    <p:sldId id="343" r:id="rId27"/>
    <p:sldId id="346" r:id="rId28"/>
    <p:sldId id="347" r:id="rId29"/>
    <p:sldId id="374" r:id="rId30"/>
    <p:sldId id="373" r:id="rId31"/>
    <p:sldId id="360" r:id="rId32"/>
    <p:sldId id="412" r:id="rId33"/>
    <p:sldId id="361" r:id="rId34"/>
    <p:sldId id="362" r:id="rId35"/>
    <p:sldId id="363" r:id="rId36"/>
    <p:sldId id="421" r:id="rId37"/>
    <p:sldId id="369" r:id="rId38"/>
    <p:sldId id="396" r:id="rId39"/>
    <p:sldId id="413" r:id="rId40"/>
    <p:sldId id="375" r:id="rId41"/>
    <p:sldId id="404" r:id="rId42"/>
    <p:sldId id="380" r:id="rId43"/>
    <p:sldId id="381" r:id="rId44"/>
    <p:sldId id="383" r:id="rId45"/>
    <p:sldId id="334" r:id="rId46"/>
    <p:sldId id="395" r:id="rId47"/>
    <p:sldId id="397" r:id="rId48"/>
  </p:sldIdLst>
  <p:sldSz cx="14630400" cy="82296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5294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30589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95884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61179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264735" algn="l" defTabSz="130589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917683" algn="l" defTabSz="130589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570629" algn="l" defTabSz="130589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5223575" algn="l" defTabSz="1305895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>
          <p15:clr>
            <a:srgbClr val="A4A3A4"/>
          </p15:clr>
        </p15:guide>
        <p15:guide id="2" pos="460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3399FF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9" autoAdjust="0"/>
    <p:restoredTop sz="78456" autoAdjust="0"/>
  </p:normalViewPr>
  <p:slideViewPr>
    <p:cSldViewPr>
      <p:cViewPr varScale="1">
        <p:scale>
          <a:sx n="49" d="100"/>
          <a:sy n="49" d="100"/>
        </p:scale>
        <p:origin x="1128" y="36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0D7636A-9EE1-4051-9331-694190B77486}" type="datetimeFigureOut">
              <a:rPr lang="en-US"/>
              <a:pPr>
                <a:defRPr/>
              </a:pPr>
              <a:t>9/14/2019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16A9246-06A0-45C3-9C76-1A7FD614BB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0943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52946" algn="l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05895" algn="l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58843" algn="l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611791" algn="l" rtl="0" fontAlgn="base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64735" algn="l" defTabSz="130589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7683" algn="l" defTabSz="130589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0629" algn="l" defTabSz="130589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3575" algn="l" defTabSz="130589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6A9246-06A0-45C3-9C76-1A7FD614BB39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70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16A9246-06A0-45C3-9C76-1A7FD614BB39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08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6"/>
          <p:cNvSpPr>
            <a:spLocks noChangeShapeType="1"/>
          </p:cNvSpPr>
          <p:nvPr/>
        </p:nvSpPr>
        <p:spPr bwMode="auto">
          <a:xfrm>
            <a:off x="822960" y="6419892"/>
            <a:ext cx="13807440" cy="2857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89" tIns="65295" rIns="130589" bIns="65295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609600" y="5824097"/>
            <a:ext cx="13533120" cy="1466850"/>
          </a:xfrm>
        </p:spPr>
        <p:txBody>
          <a:bodyPr anchor="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4663440"/>
            <a:ext cx="13533120" cy="1097280"/>
          </a:xfrm>
        </p:spPr>
        <p:txBody>
          <a:bodyPr anchor="b"/>
          <a:lstStyle>
            <a:lvl1pPr marL="0" indent="0" algn="l">
              <a:buNone/>
              <a:defRPr sz="3400">
                <a:solidFill>
                  <a:schemeClr val="tx2">
                    <a:shade val="75000"/>
                  </a:schemeClr>
                </a:solidFill>
              </a:defRPr>
            </a:lvl1pPr>
            <a:lvl2pPr marL="652946" indent="0" algn="ctr">
              <a:buNone/>
            </a:lvl2pPr>
            <a:lvl3pPr marL="1305895" indent="0" algn="ctr">
              <a:buNone/>
            </a:lvl3pPr>
            <a:lvl4pPr marL="1958843" indent="0" algn="ctr">
              <a:buNone/>
            </a:lvl4pPr>
            <a:lvl5pPr marL="2611791" indent="0" algn="ctr">
              <a:buNone/>
            </a:lvl5pPr>
            <a:lvl6pPr marL="3264735" indent="0" algn="ctr">
              <a:buNone/>
            </a:lvl6pPr>
            <a:lvl7pPr marL="3917683" indent="0" algn="ctr">
              <a:buNone/>
            </a:lvl7pPr>
            <a:lvl8pPr marL="4570629" indent="0" algn="ctr">
              <a:buNone/>
            </a:lvl8pPr>
            <a:lvl9pPr marL="5223575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0F5F19-1069-483A-910F-4B2AA8631EB9}" type="datetimeFigureOut">
              <a:rPr lang="en-US"/>
              <a:pPr>
                <a:defRPr/>
              </a:pPr>
              <a:t>9/14/2019</a:t>
            </a:fld>
            <a:endParaRPr lang="en-US"/>
          </a:p>
        </p:txBody>
      </p:sp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13167362" y="7768590"/>
            <a:ext cx="1214120" cy="29718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9A65DD-740F-480E-BB93-7C01B7450B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DF61F5-1033-409F-98A8-9A472D26234C}" type="datetimeFigureOut">
              <a:rPr lang="en-US"/>
              <a:pPr>
                <a:defRPr/>
              </a:pPr>
              <a:t>9/14/2019</a:t>
            </a:fld>
            <a:endParaRPr lang="en-US"/>
          </a:p>
        </p:txBody>
      </p:sp>
      <p:sp>
        <p:nvSpPr>
          <p:cNvPr id="5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5A295-67A4-42AE-88A3-0003581AF1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72800" y="659134"/>
            <a:ext cx="2926080" cy="70218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659134"/>
            <a:ext cx="9997440" cy="70218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767D5E-39C7-4EF3-80DB-E3A7E5E64E1A}" type="datetimeFigureOut">
              <a:rPr lang="en-US"/>
              <a:pPr>
                <a:defRPr/>
              </a:pPr>
              <a:t>9/14/2019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46359-A575-47AF-9154-D334C26ACF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A32D1-D352-45B3-8B2E-9ADCC3AEF7AB}" type="datetimeFigureOut">
              <a:rPr lang="en-US"/>
              <a:pPr>
                <a:defRPr/>
              </a:pPr>
              <a:t>9/14/2019</a:t>
            </a:fld>
            <a:endParaRPr lang="en-US"/>
          </a:p>
        </p:txBody>
      </p:sp>
      <p:sp>
        <p:nvSpPr>
          <p:cNvPr id="5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5730240" y="91447"/>
            <a:ext cx="4632960" cy="34671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13167362" y="7768590"/>
            <a:ext cx="1214120" cy="29718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FBA892-9E53-4B62-86C4-FDED6FFB70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6"/>
          <p:cNvSpPr>
            <a:spLocks noChangeShapeType="1"/>
          </p:cNvSpPr>
          <p:nvPr/>
        </p:nvSpPr>
        <p:spPr bwMode="auto">
          <a:xfrm>
            <a:off x="822960" y="4133885"/>
            <a:ext cx="13807440" cy="2857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89" tIns="65295" rIns="130589" bIns="65295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9600" y="2011680"/>
            <a:ext cx="13533120" cy="1463040"/>
          </a:xfrm>
        </p:spPr>
        <p:txBody>
          <a:bodyPr anchor="b"/>
          <a:lstStyle>
            <a:lvl1pPr marL="0" indent="0" algn="r">
              <a:buNone/>
              <a:defRPr sz="29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88760" y="3536507"/>
            <a:ext cx="13898880" cy="1421790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E44878-01A8-419F-9F47-FD72C649347B}" type="datetimeFigureOut">
              <a:rPr lang="en-US"/>
              <a:pPr>
                <a:defRPr/>
              </a:pPr>
              <a:t>9/14/2019</a:t>
            </a:fld>
            <a:endParaRPr lang="en-US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959104-F23B-4C64-A598-AE2B861046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482803" y="548640"/>
            <a:ext cx="13898880" cy="1009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487680" y="1920240"/>
            <a:ext cx="6705600" cy="5669280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7437120" y="1920240"/>
            <a:ext cx="6949440" cy="5669280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D630FA-B9FC-498A-AA0C-EDA203E87925}" type="datetimeFigureOut">
              <a:rPr lang="en-US"/>
              <a:pPr>
                <a:defRPr/>
              </a:pPr>
              <a:t>9/14/2019</a:t>
            </a:fld>
            <a:endParaRPr lang="en-US"/>
          </a:p>
        </p:txBody>
      </p:sp>
      <p:sp>
        <p:nvSpPr>
          <p:cNvPr id="6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D33B7-2EB9-4CA3-BEFC-7F0FA06116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10"/>
          <p:cNvSpPr>
            <a:spLocks noChangeShapeType="1"/>
          </p:cNvSpPr>
          <p:nvPr/>
        </p:nvSpPr>
        <p:spPr bwMode="auto">
          <a:xfrm>
            <a:off x="822960" y="7223770"/>
            <a:ext cx="13807440" cy="2857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89" tIns="65295" rIns="130589" bIns="65295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487680" y="6492242"/>
            <a:ext cx="13776960" cy="105918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0310" y="800100"/>
            <a:ext cx="6864890" cy="767714"/>
          </a:xfrm>
        </p:spPr>
        <p:txBody>
          <a:bodyPr anchor="ctr"/>
          <a:lstStyle>
            <a:lvl1pPr marL="0" indent="0">
              <a:buNone/>
              <a:defRPr sz="26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7432042" y="800100"/>
            <a:ext cx="6867586" cy="767714"/>
          </a:xfrm>
        </p:spPr>
        <p:txBody>
          <a:bodyPr anchor="ctr"/>
          <a:lstStyle>
            <a:lvl1pPr marL="0" indent="0">
              <a:buNone/>
              <a:defRPr sz="26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900" b="1"/>
            </a:lvl2pPr>
            <a:lvl3pPr>
              <a:buNone/>
              <a:defRPr sz="2600" b="1"/>
            </a:lvl3pPr>
            <a:lvl4pPr>
              <a:buNone/>
              <a:defRPr sz="2300" b="1"/>
            </a:lvl4pPr>
            <a:lvl5pPr>
              <a:buNone/>
              <a:defRPr sz="23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0310" y="1579247"/>
            <a:ext cx="6864890" cy="473011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7437968" y="1579247"/>
            <a:ext cx="6861658" cy="473011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AA95CD-706B-4240-B1F7-4CBD7489C322}" type="datetimeFigureOut">
              <a:rPr lang="en-US"/>
              <a:pPr>
                <a:defRPr/>
              </a:pPr>
              <a:t>9/14/2019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167360" y="7772400"/>
            <a:ext cx="1219200" cy="29718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81E663-66F6-4094-8B0D-F79FC1DCBC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482803" y="548640"/>
            <a:ext cx="13898880" cy="100949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6F000C-D507-4042-B035-A8213B49E7DB}" type="datetimeFigureOut">
              <a:rPr lang="en-US"/>
              <a:pPr>
                <a:defRPr/>
              </a:pPr>
              <a:t>9/14/2019</a:t>
            </a:fld>
            <a:endParaRPr lang="en-US"/>
          </a:p>
        </p:txBody>
      </p:sp>
      <p:sp>
        <p:nvSpPr>
          <p:cNvPr id="4" name="Footer Placeholder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D96B8-DABE-48CC-AD33-C2E293D0DB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ED394-81D4-4F85-8134-AC295C5FF0C2}" type="datetimeFigureOut">
              <a:rPr lang="en-US"/>
              <a:pPr>
                <a:defRPr/>
              </a:pPr>
              <a:t>9/14/2019</a:t>
            </a:fld>
            <a:endParaRPr lang="en-US"/>
          </a:p>
        </p:txBody>
      </p:sp>
      <p:sp>
        <p:nvSpPr>
          <p:cNvPr id="3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11897F-3619-490D-839E-A1C9A2063B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7"/>
          <p:cNvSpPr>
            <a:spLocks noChangeShapeType="1"/>
          </p:cNvSpPr>
          <p:nvPr/>
        </p:nvSpPr>
        <p:spPr bwMode="auto">
          <a:xfrm>
            <a:off x="822960" y="7018950"/>
            <a:ext cx="13807440" cy="2857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89" tIns="65295" rIns="130589" bIns="65295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731520" y="6583682"/>
            <a:ext cx="13533120" cy="624840"/>
          </a:xfrm>
        </p:spPr>
        <p:txBody>
          <a:bodyPr/>
          <a:lstStyle>
            <a:lvl1pPr algn="l">
              <a:buNone/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731531" y="731520"/>
            <a:ext cx="4813301" cy="5760720"/>
          </a:xfr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 sz="1700"/>
            </a:lvl2pPr>
            <a:lvl3pPr>
              <a:buNone/>
              <a:defRPr sz="1400"/>
            </a:lvl3pPr>
            <a:lvl4pPr>
              <a:buNone/>
              <a:defRPr sz="1300"/>
            </a:lvl4pPr>
            <a:lvl5pPr>
              <a:buNone/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5720080" y="731520"/>
            <a:ext cx="8544560" cy="5760720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BEC3BD-E044-4B14-AE46-46E4C7285333}" type="datetimeFigureOut">
              <a:rPr lang="en-US"/>
              <a:pPr>
                <a:defRPr/>
              </a:pPr>
              <a:t>9/14/2019</a:t>
            </a:fld>
            <a:endParaRPr lang="en-US"/>
          </a:p>
        </p:txBody>
      </p:sp>
      <p:sp>
        <p:nvSpPr>
          <p:cNvPr id="7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0B239-7B99-4964-AF58-A4896C3E1A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5608320" y="739961"/>
            <a:ext cx="8046720" cy="438912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46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09600" y="5992512"/>
            <a:ext cx="9387840" cy="626746"/>
          </a:xfrm>
        </p:spPr>
        <p:txBody>
          <a:bodyPr/>
          <a:lstStyle>
            <a:lvl1pPr algn="l">
              <a:buNone/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609600" y="6639862"/>
            <a:ext cx="9387840" cy="922020"/>
          </a:xfrm>
        </p:spPr>
        <p:txBody>
          <a:bodyPr lIns="156708" tIns="0"/>
          <a:lstStyle>
            <a:lvl1pPr marL="0" indent="0">
              <a:buNone/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FD645D-48AC-4978-A49A-B58848C150C1}" type="datetimeFigureOut">
              <a:rPr lang="en-US"/>
              <a:pPr>
                <a:defRPr/>
              </a:pPr>
              <a:t>9/14/2019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F5E1CC-9F65-462E-8A71-21710E271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822960" y="1261084"/>
            <a:ext cx="13807440" cy="2857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89" tIns="65295" rIns="130589" bIns="65295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029" name="Text Placeholder 7"/>
          <p:cNvSpPr>
            <a:spLocks noGrp="1"/>
          </p:cNvSpPr>
          <p:nvPr>
            <p:ph type="body" idx="1"/>
          </p:nvPr>
        </p:nvSpPr>
        <p:spPr bwMode="auto">
          <a:xfrm>
            <a:off x="487680" y="1864996"/>
            <a:ext cx="13898880" cy="5431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30589" tIns="65295" rIns="130589" bIns="652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10363200" y="91447"/>
            <a:ext cx="4023360" cy="346710"/>
          </a:xfrm>
          <a:prstGeom prst="rect">
            <a:avLst/>
          </a:prstGeom>
        </p:spPr>
        <p:txBody>
          <a:bodyPr vert="horz" lIns="130589" tIns="65295" rIns="130589" bIns="65295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700" smtClean="0">
                <a:solidFill>
                  <a:schemeClr val="accent1">
                    <a:shade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BC123B1-913F-4EDA-B704-689395753778}" type="datetimeFigureOut">
              <a:rPr lang="en-US"/>
              <a:pPr>
                <a:defRPr/>
              </a:pPr>
              <a:t>9/14/2019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4998720" y="91447"/>
            <a:ext cx="5364480" cy="346710"/>
          </a:xfrm>
          <a:prstGeom prst="rect">
            <a:avLst/>
          </a:prstGeom>
        </p:spPr>
        <p:txBody>
          <a:bodyPr vert="horz" lIns="130589" tIns="65295" rIns="130589" bIns="65295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700">
                <a:solidFill>
                  <a:schemeClr val="accent1">
                    <a:shade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3167360" y="7772404"/>
            <a:ext cx="1219200" cy="293370"/>
          </a:xfrm>
          <a:prstGeom prst="rect">
            <a:avLst/>
          </a:prstGeom>
        </p:spPr>
        <p:txBody>
          <a:bodyPr vert="horz" lIns="130589" tIns="65295" rIns="130589" bIns="65295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700" smtClean="0">
                <a:solidFill>
                  <a:schemeClr val="accent1">
                    <a:shade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1E933F52-82DA-498F-8806-D389B8B869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487680" y="548640"/>
            <a:ext cx="13898880" cy="1005840"/>
          </a:xfrm>
          <a:prstGeom prst="rect">
            <a:avLst/>
          </a:prstGeom>
        </p:spPr>
        <p:txBody>
          <a:bodyPr vert="horz" lIns="130589" tIns="65295" rIns="130589" bIns="65295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22960" y="1261084"/>
            <a:ext cx="13807440" cy="2857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89" tIns="65295" rIns="130589" bIns="65295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22960" y="1269590"/>
            <a:ext cx="13807440" cy="2857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30589" tIns="65295" rIns="130589" bIns="65295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3" r:id="rId4"/>
    <p:sldLayoutId id="2147483687" r:id="rId5"/>
    <p:sldLayoutId id="2147483682" r:id="rId6"/>
    <p:sldLayoutId id="2147483688" r:id="rId7"/>
    <p:sldLayoutId id="2147483689" r:id="rId8"/>
    <p:sldLayoutId id="2147483690" r:id="rId9"/>
    <p:sldLayoutId id="2147483681" r:id="rId10"/>
    <p:sldLayoutId id="214748369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5100" kern="1200" cap="all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5100">
          <a:solidFill>
            <a:schemeClr val="tx2"/>
          </a:solidFill>
          <a:latin typeface="Franklin Gothic Medium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5100">
          <a:solidFill>
            <a:schemeClr val="tx2"/>
          </a:solidFill>
          <a:latin typeface="Franklin Gothic Medium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5100">
          <a:solidFill>
            <a:schemeClr val="tx2"/>
          </a:solidFill>
          <a:latin typeface="Franklin Gothic Medium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5100">
          <a:solidFill>
            <a:schemeClr val="tx2"/>
          </a:solidFill>
          <a:latin typeface="Franklin Gothic Medium" pitchFamily="34" charset="0"/>
        </a:defRPr>
      </a:lvl5pPr>
      <a:lvl6pPr marL="652946" algn="l" rtl="0" fontAlgn="base">
        <a:spcBef>
          <a:spcPct val="0"/>
        </a:spcBef>
        <a:spcAft>
          <a:spcPct val="0"/>
        </a:spcAft>
        <a:defRPr sz="5100">
          <a:solidFill>
            <a:schemeClr val="tx2"/>
          </a:solidFill>
          <a:latin typeface="Franklin Gothic Medium" pitchFamily="34" charset="0"/>
        </a:defRPr>
      </a:lvl6pPr>
      <a:lvl7pPr marL="1305895" algn="l" rtl="0" fontAlgn="base">
        <a:spcBef>
          <a:spcPct val="0"/>
        </a:spcBef>
        <a:spcAft>
          <a:spcPct val="0"/>
        </a:spcAft>
        <a:defRPr sz="5100">
          <a:solidFill>
            <a:schemeClr val="tx2"/>
          </a:solidFill>
          <a:latin typeface="Franklin Gothic Medium" pitchFamily="34" charset="0"/>
        </a:defRPr>
      </a:lvl7pPr>
      <a:lvl8pPr marL="1958843" algn="l" rtl="0" fontAlgn="base">
        <a:spcBef>
          <a:spcPct val="0"/>
        </a:spcBef>
        <a:spcAft>
          <a:spcPct val="0"/>
        </a:spcAft>
        <a:defRPr sz="5100">
          <a:solidFill>
            <a:schemeClr val="tx2"/>
          </a:solidFill>
          <a:latin typeface="Franklin Gothic Medium" pitchFamily="34" charset="0"/>
        </a:defRPr>
      </a:lvl8pPr>
      <a:lvl9pPr marL="2611791" algn="l" rtl="0" fontAlgn="base">
        <a:spcBef>
          <a:spcPct val="0"/>
        </a:spcBef>
        <a:spcAft>
          <a:spcPct val="0"/>
        </a:spcAft>
        <a:defRPr sz="5100">
          <a:solidFill>
            <a:schemeClr val="tx2"/>
          </a:solidFill>
          <a:latin typeface="Franklin Gothic Medium" pitchFamily="34" charset="0"/>
        </a:defRPr>
      </a:lvl9pPr>
    </p:titleStyle>
    <p:bodyStyle>
      <a:lvl1pPr marL="489711" indent="-489711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"/>
        <a:defRPr sz="4600" kern="1200">
          <a:solidFill>
            <a:schemeClr val="tx2"/>
          </a:solidFill>
          <a:latin typeface="+mn-lt"/>
          <a:ea typeface="+mn-ea"/>
          <a:cs typeface="+mn-cs"/>
        </a:defRPr>
      </a:lvl1pPr>
      <a:lvl2pPr marL="1061040" indent="-408094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"/>
        <a:defRPr sz="4000" kern="1200">
          <a:solidFill>
            <a:schemeClr val="tx2"/>
          </a:solidFill>
          <a:latin typeface="+mn-lt"/>
          <a:ea typeface="+mn-ea"/>
          <a:cs typeface="+mn-cs"/>
        </a:defRPr>
      </a:lvl2pPr>
      <a:lvl3pPr marL="1632368" indent="-326472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"/>
        <a:defRPr sz="3400" kern="1200">
          <a:solidFill>
            <a:schemeClr val="tx2"/>
          </a:solidFill>
          <a:latin typeface="+mn-lt"/>
          <a:ea typeface="+mn-ea"/>
          <a:cs typeface="+mn-cs"/>
        </a:defRPr>
      </a:lvl3pPr>
      <a:lvl4pPr marL="2285314" indent="-326472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"/>
        <a:defRPr sz="2900" kern="1200">
          <a:solidFill>
            <a:schemeClr val="tx2"/>
          </a:solidFill>
          <a:latin typeface="+mn-lt"/>
          <a:ea typeface="+mn-ea"/>
          <a:cs typeface="+mn-cs"/>
        </a:defRPr>
      </a:lvl4pPr>
      <a:lvl5pPr marL="2938260" indent="-326472" algn="l" rtl="0" fontAlgn="base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 2" pitchFamily="18" charset="2"/>
        <a:buChar char=""/>
        <a:defRPr kern="1200">
          <a:solidFill>
            <a:schemeClr val="tx2"/>
          </a:solidFill>
          <a:latin typeface="+mn-lt"/>
          <a:ea typeface="+mn-ea"/>
          <a:cs typeface="+mn-cs"/>
        </a:defRPr>
      </a:lvl5pPr>
      <a:lvl6pPr marL="3591206" indent="-326472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6pPr>
      <a:lvl7pPr marL="4244153" indent="-326472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7pPr>
      <a:lvl8pPr marL="4897102" indent="-326472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23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5550050" indent="-326472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20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65294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30589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95884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61179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26473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91768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457062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522357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Awc_MzwLsc" TargetMode="External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Administrator\Downloads\Manush_Manusher_Jonne.mp4" TargetMode="Externa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Administrator\Downloads\Ami%20Shunechi%20Sedin%20Tumi%20%20%20Moushumi%20Bhoumik%20%20%20YouTube.mp4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381000"/>
            <a:ext cx="13030200" cy="10668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pPr marL="1028443" indent="-1028443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Welcome to the Introductory Class</a:t>
            </a:r>
            <a:endParaRPr lang="en-US" sz="4900" dirty="0">
              <a:solidFill>
                <a:srgbClr val="00B050"/>
              </a:solidFill>
              <a:latin typeface="Eras Bold ITC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081" y="1600200"/>
            <a:ext cx="4648200" cy="619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75880"/>
            <a:ext cx="8295892" cy="622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22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 txBox="1">
            <a:spLocks/>
          </p:cNvSpPr>
          <p:nvPr/>
        </p:nvSpPr>
        <p:spPr>
          <a:xfrm>
            <a:off x="1676400" y="2057400"/>
            <a:ext cx="12115800" cy="3581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489711" marR="0" lvl="0" indent="-489711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endParaRPr kumimoji="0" lang="en-US" sz="4800" b="0" i="0" u="none" strike="noStrike" kern="1200" cap="none" spc="0" normalizeH="0" baseline="0" noProof="0" dirty="0" smtClean="0">
              <a:ln>
                <a:noFill/>
              </a:ln>
              <a:solidFill>
                <a:srgbClr val="9900CC"/>
              </a:solidFill>
              <a:effectLst/>
              <a:uLnTx/>
              <a:uFillTx/>
              <a:latin typeface="Eras Bold ITC" pitchFamily="34" charset="0"/>
              <a:ea typeface="+mn-ea"/>
              <a:cs typeface="+mn-cs"/>
            </a:endParaRPr>
          </a:p>
          <a:p>
            <a:pPr marL="489711" marR="0" lvl="0" indent="-489711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en-US" sz="5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Eras Bold ITC" pitchFamily="34" charset="0"/>
                <a:ea typeface="+mn-ea"/>
                <a:cs typeface="+mn-cs"/>
              </a:rPr>
              <a:t>Can you define your role??  </a:t>
            </a:r>
          </a:p>
          <a:p>
            <a:pPr marL="489711" marR="0" lvl="0" indent="-489711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tabLst/>
              <a:defRPr/>
            </a:pPr>
            <a:endParaRPr kumimoji="0" lang="en-US" sz="6000" b="0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Eras Bold ITC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Administrator\Desktop\Pictures for lesson\IMG_20170805_20405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1" y="1981200"/>
            <a:ext cx="7099095" cy="5257800"/>
          </a:xfrm>
          <a:prstGeom prst="rect">
            <a:avLst/>
          </a:prstGeom>
          <a:noFill/>
        </p:spPr>
      </p:pic>
      <p:pic>
        <p:nvPicPr>
          <p:cNvPr id="3" name="Picture 5" descr="C:\Users\Administrator\Desktop\Pictures for lesson\IMG_20170828_19274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153400" y="1981202"/>
            <a:ext cx="5410200" cy="5187252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971800" y="609603"/>
            <a:ext cx="8382000" cy="10668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pPr marL="1028443" indent="-1028443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Your Role !!!</a:t>
            </a:r>
            <a:endParaRPr lang="en-US" sz="4900" dirty="0">
              <a:solidFill>
                <a:srgbClr val="00B050"/>
              </a:solidFill>
              <a:latin typeface="Eras Bold IT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3659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ownloads\IMG_20170828_2022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77200" y="1981202"/>
            <a:ext cx="6096000" cy="5838863"/>
          </a:xfrm>
          <a:prstGeom prst="rect">
            <a:avLst/>
          </a:prstGeom>
          <a:noFill/>
        </p:spPr>
      </p:pic>
      <p:pic>
        <p:nvPicPr>
          <p:cNvPr id="3" name="Picture 2" descr="http://www.teleconnect.com.cy/images/slide-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0604" y="1905002"/>
            <a:ext cx="7568971" cy="58674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971800" y="609603"/>
            <a:ext cx="8382000" cy="10668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pPr marL="1028443" indent="-1028443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Reveal Yourself !!!!</a:t>
            </a:r>
            <a:endParaRPr lang="en-US" sz="4900" dirty="0">
              <a:solidFill>
                <a:srgbClr val="00B050"/>
              </a:solidFill>
              <a:latin typeface="Eras Bold IT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95400" y="1066800"/>
            <a:ext cx="12039600" cy="10058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 </a:t>
            </a:r>
            <a:r>
              <a:rPr lang="en-US" sz="4900" dirty="0" smtClean="0">
                <a:solidFill>
                  <a:srgbClr val="9900CC"/>
                </a:solidFill>
                <a:latin typeface="Eras Demi ITC" pitchFamily="34" charset="0"/>
              </a:rPr>
              <a:t>Insight Values</a:t>
            </a:r>
            <a:endParaRPr lang="en-US" sz="4900" dirty="0">
              <a:solidFill>
                <a:srgbClr val="9900CC"/>
              </a:solidFill>
              <a:latin typeface="Eras Bold ITC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4663440"/>
            <a:ext cx="11125200" cy="109728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b="25000"/>
          <a:stretch>
            <a:fillRect/>
          </a:stretch>
        </p:blipFill>
        <p:spPr bwMode="auto">
          <a:xfrm>
            <a:off x="1295400" y="2286000"/>
            <a:ext cx="12039600" cy="460459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 txBox="1">
            <a:spLocks/>
          </p:cNvSpPr>
          <p:nvPr/>
        </p:nvSpPr>
        <p:spPr>
          <a:xfrm>
            <a:off x="1676400" y="2057400"/>
            <a:ext cx="12115800" cy="403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489711" marR="0" lvl="0" indent="-489711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endParaRPr kumimoji="0" lang="en-US" sz="4800" b="0" i="0" u="none" strike="noStrike" kern="1200" cap="none" spc="0" normalizeH="0" baseline="0" noProof="0" dirty="0" smtClean="0">
              <a:ln>
                <a:noFill/>
              </a:ln>
              <a:solidFill>
                <a:srgbClr val="9900CC"/>
              </a:solidFill>
              <a:effectLst/>
              <a:uLnTx/>
              <a:uFillTx/>
              <a:latin typeface="Eras Bold ITC" pitchFamily="34" charset="0"/>
              <a:ea typeface="+mn-ea"/>
              <a:cs typeface="+mn-cs"/>
            </a:endParaRPr>
          </a:p>
          <a:p>
            <a:pPr marL="489711" marR="0" lvl="0" indent="-489711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en-US" sz="5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Eras Bold ITC" pitchFamily="34" charset="0"/>
                <a:ea typeface="+mn-ea"/>
                <a:cs typeface="+mn-cs"/>
              </a:rPr>
              <a:t>Can you mention the </a:t>
            </a:r>
          </a:p>
          <a:p>
            <a:pPr marL="489711" marR="0" lvl="0" indent="-489711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en-US" sz="5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Eras Bold ITC" pitchFamily="34" charset="0"/>
                <a:ea typeface="+mn-ea"/>
                <a:cs typeface="+mn-cs"/>
              </a:rPr>
              <a:t>objectives of this session??  </a:t>
            </a:r>
          </a:p>
          <a:p>
            <a:pPr marL="489711" marR="0" lvl="0" indent="-489711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tabLst/>
              <a:defRPr/>
            </a:pPr>
            <a:endParaRPr kumimoji="0" lang="en-US" sz="6000" b="0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Eras Bold ITC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1000"/>
            <a:ext cx="14630400" cy="10058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 Objectives of this class</a:t>
            </a:r>
            <a:endParaRPr lang="en-US" sz="4900" dirty="0">
              <a:solidFill>
                <a:srgbClr val="9900CC"/>
              </a:solidFill>
              <a:latin typeface="Eras Bold ITC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1143000"/>
            <a:ext cx="13533120" cy="4114800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buFont typeface="Wingdings" pitchFamily="2" charset="2"/>
              <a:buChar char="q"/>
            </a:pP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</a:t>
            </a:r>
            <a:r>
              <a:rPr lang="en-US" sz="3600" dirty="0" smtClean="0">
                <a:solidFill>
                  <a:srgbClr val="002060"/>
                </a:solidFill>
                <a:latin typeface="Eras Demi ITC" pitchFamily="34" charset="0"/>
              </a:rPr>
              <a:t>Explore the objectives of this course</a:t>
            </a:r>
          </a:p>
          <a:p>
            <a:pPr>
              <a:lnSpc>
                <a:spcPct val="130000"/>
              </a:lnSpc>
              <a:spcBef>
                <a:spcPts val="0"/>
              </a:spcBef>
              <a:buFont typeface="Wingdings" pitchFamily="2" charset="2"/>
              <a:buChar char="q"/>
            </a:pPr>
            <a:r>
              <a:rPr lang="en-US" sz="3600" dirty="0" smtClean="0">
                <a:solidFill>
                  <a:srgbClr val="002060"/>
                </a:solidFill>
                <a:latin typeface="Eras Demi ITC" pitchFamily="34" charset="0"/>
              </a:rPr>
              <a:t> Investigate the key issues of course outline</a:t>
            </a:r>
          </a:p>
          <a:p>
            <a:pPr>
              <a:lnSpc>
                <a:spcPct val="130000"/>
              </a:lnSpc>
              <a:spcBef>
                <a:spcPts val="0"/>
              </a:spcBef>
              <a:buFont typeface="Wingdings" pitchFamily="2" charset="2"/>
              <a:buChar char="q"/>
            </a:pPr>
            <a:r>
              <a:rPr lang="en-US" sz="3600" dirty="0" smtClean="0">
                <a:solidFill>
                  <a:srgbClr val="002060"/>
                </a:solidFill>
                <a:latin typeface="Eras Demi ITC" pitchFamily="34" charset="0"/>
              </a:rPr>
              <a:t> Demonstrate the course approach </a:t>
            </a:r>
          </a:p>
          <a:p>
            <a:pPr>
              <a:lnSpc>
                <a:spcPct val="130000"/>
              </a:lnSpc>
              <a:spcBef>
                <a:spcPts val="0"/>
              </a:spcBef>
              <a:buFont typeface="Wingdings" pitchFamily="2" charset="2"/>
              <a:buChar char="q"/>
            </a:pPr>
            <a:r>
              <a:rPr lang="en-US" sz="3600" dirty="0" smtClean="0">
                <a:solidFill>
                  <a:srgbClr val="002060"/>
                </a:solidFill>
                <a:latin typeface="Eras Demi ITC" pitchFamily="34" charset="0"/>
              </a:rPr>
              <a:t> Illustrate the way of teaching and learning</a:t>
            </a:r>
          </a:p>
          <a:p>
            <a:pPr>
              <a:lnSpc>
                <a:spcPct val="130000"/>
              </a:lnSpc>
              <a:spcBef>
                <a:spcPts val="0"/>
              </a:spcBef>
              <a:buFont typeface="Wingdings" pitchFamily="2" charset="2"/>
              <a:buChar char="q"/>
            </a:pPr>
            <a:r>
              <a:rPr lang="en-US" sz="3600" dirty="0" smtClean="0">
                <a:solidFill>
                  <a:srgbClr val="002060"/>
                </a:solidFill>
                <a:latin typeface="Eras Demi ITC" pitchFamily="34" charset="0"/>
              </a:rPr>
              <a:t> Analyze the rules and regulations</a:t>
            </a: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1000"/>
            <a:ext cx="14630400" cy="10058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 Objectives of this class</a:t>
            </a:r>
            <a:endParaRPr lang="en-US" sz="4900" dirty="0">
              <a:solidFill>
                <a:srgbClr val="9900CC"/>
              </a:solidFill>
              <a:latin typeface="Eras Bold ITC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1524000"/>
            <a:ext cx="13533120" cy="3886200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q"/>
            </a:pP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</a:t>
            </a:r>
            <a:r>
              <a:rPr lang="en-US" sz="3600" dirty="0" smtClean="0">
                <a:solidFill>
                  <a:srgbClr val="002060"/>
                </a:solidFill>
                <a:latin typeface="Eras Demi ITC" pitchFamily="34" charset="0"/>
              </a:rPr>
              <a:t>Identify some references for readings</a:t>
            </a:r>
          </a:p>
          <a:p>
            <a:pPr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q"/>
            </a:pPr>
            <a:r>
              <a:rPr lang="en-US" sz="3600" dirty="0" smtClean="0">
                <a:solidFill>
                  <a:srgbClr val="002060"/>
                </a:solidFill>
                <a:latin typeface="Eras Demi ITC" pitchFamily="34" charset="0"/>
              </a:rPr>
              <a:t> Understand the students background and</a:t>
            </a:r>
          </a:p>
          <a:p>
            <a:pPr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q"/>
            </a:pPr>
            <a:r>
              <a:rPr lang="en-US" sz="3600" dirty="0" smtClean="0">
                <a:solidFill>
                  <a:srgbClr val="002060"/>
                </a:solidFill>
                <a:latin typeface="Eras Demi ITC" pitchFamily="34" charset="0"/>
              </a:rPr>
              <a:t> Motivate them for future development  </a:t>
            </a:r>
          </a:p>
          <a:p>
            <a:pPr>
              <a:lnSpc>
                <a:spcPct val="140000"/>
              </a:lnSpc>
              <a:spcBef>
                <a:spcPts val="0"/>
              </a:spcBef>
              <a:buFont typeface="Wingdings" pitchFamily="2" charset="2"/>
              <a:buChar char="q"/>
            </a:pPr>
            <a:r>
              <a:rPr lang="en-US" sz="3600" dirty="0" smtClean="0">
                <a:solidFill>
                  <a:srgbClr val="002060"/>
                </a:solidFill>
                <a:latin typeface="Eras Demi ITC" pitchFamily="34" charset="0"/>
              </a:rPr>
              <a:t> Signify the lecture areas and outcomes of this course </a:t>
            </a:r>
            <a:endParaRPr lang="en-US" sz="3600" dirty="0" smtClean="0">
              <a:solidFill>
                <a:srgbClr val="002060"/>
              </a:solidFill>
              <a:latin typeface="Eras Demi ITC" pitchFamily="34" charset="0"/>
              <a:cs typeface="Times New Roman" pitchFamily="18" charset="0"/>
            </a:endParaRPr>
          </a:p>
          <a:p>
            <a:pPr>
              <a:lnSpc>
                <a:spcPct val="130000"/>
              </a:lnSpc>
              <a:spcBef>
                <a:spcPts val="0"/>
              </a:spcBef>
              <a:buFont typeface="Wingdings" pitchFamily="2" charset="2"/>
              <a:buChar char="q"/>
            </a:pPr>
            <a:endParaRPr lang="en-US" sz="3600" dirty="0" smtClean="0">
              <a:solidFill>
                <a:srgbClr val="002060"/>
              </a:solidFill>
              <a:latin typeface="Eras Demi ITC" pitchFamily="34" charset="0"/>
            </a:endParaRP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14630400" cy="10058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   </a:t>
            </a:r>
            <a:r>
              <a:rPr lang="en-US" sz="4900" dirty="0" smtClean="0">
                <a:solidFill>
                  <a:srgbClr val="9900CC"/>
                </a:solidFill>
                <a:latin typeface="Eras Demi ITC" pitchFamily="34" charset="0"/>
              </a:rPr>
              <a:t>Student’s Observation</a:t>
            </a:r>
            <a:endParaRPr lang="en-US" sz="4900" b="1" dirty="0">
              <a:solidFill>
                <a:srgbClr val="9900CC"/>
              </a:solidFill>
              <a:latin typeface="Eras Demi ITC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1981200"/>
            <a:ext cx="13563600" cy="7086600"/>
          </a:xfrm>
        </p:spPr>
        <p:txBody>
          <a:bodyPr>
            <a:noAutofit/>
          </a:bodyPr>
          <a:lstStyle/>
          <a:p>
            <a:pPr algn="just"/>
            <a:r>
              <a:rPr lang="en-US" sz="3100" b="1" dirty="0" err="1" smtClean="0">
                <a:solidFill>
                  <a:srgbClr val="9900CC"/>
                </a:solidFill>
                <a:latin typeface="Eras Demi ITC" pitchFamily="34" charset="0"/>
              </a:rPr>
              <a:t>Mostak</a:t>
            </a:r>
            <a:r>
              <a:rPr lang="en-US" sz="3100" b="1" dirty="0" smtClean="0">
                <a:solidFill>
                  <a:srgbClr val="9900CC"/>
                </a:solidFill>
                <a:latin typeface="Eras Demi ITC" pitchFamily="34" charset="0"/>
              </a:rPr>
              <a:t> Ahmad 142-15-3800, Aug 8, 2015 (CSE)</a:t>
            </a:r>
          </a:p>
          <a:p>
            <a:pPr algn="just"/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First day of the 4th semester. I'm walking along the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Dhanmondi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27 road. Usually, I should have a cheerful mind as after a long vacation of the semester break, I was going to meet with my beloved friends. But I didn't do so &amp; the reason was something had been happened wrongly &amp; this was I enrolled myself in the B section. Not because of I enrolled myself in the B section, actually, my mind was full of sorrows since in that section the Bangladesh Studies course would be taken by a Royal Bengal Tiger whose name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Fouad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Sarker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or something else. I didn't know him but the senior brothers informed us that he is not less than as ferocious as a Royal Bengal Tiger. </a:t>
            </a:r>
          </a:p>
          <a:p>
            <a:pPr algn="just"/>
            <a:r>
              <a:rPr lang="en-US" sz="2900" dirty="0" smtClean="0">
                <a:solidFill>
                  <a:srgbClr val="002060"/>
                </a:solidFill>
                <a:latin typeface="Eras Demi ITC" pitchFamily="34" charset="0"/>
              </a:rPr>
              <a:t>      </a:t>
            </a:r>
            <a:endParaRPr lang="en-US" sz="2900" dirty="0" smtClean="0">
              <a:solidFill>
                <a:srgbClr val="002060"/>
              </a:solidFill>
            </a:endParaRPr>
          </a:p>
          <a:p>
            <a:pPr marL="457086" indent="-457086">
              <a:buFont typeface="Wingdings" pitchFamily="2" charset="2"/>
              <a:buChar char="q"/>
            </a:pPr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endParaRPr lang="en-US" sz="3100" dirty="0" smtClean="0"/>
          </a:p>
          <a:p>
            <a:endParaRPr lang="en-US" sz="3100" dirty="0">
              <a:solidFill>
                <a:srgbClr val="002060"/>
              </a:solidFill>
              <a:latin typeface="Eras Demi ITC" pitchFamily="34" charset="0"/>
            </a:endParaRP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14630400" cy="10058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   </a:t>
            </a:r>
            <a:r>
              <a:rPr lang="en-US" sz="4900" dirty="0" smtClean="0">
                <a:solidFill>
                  <a:srgbClr val="9900CC"/>
                </a:solidFill>
                <a:latin typeface="Eras Demi ITC" pitchFamily="34" charset="0"/>
              </a:rPr>
              <a:t>Student’s Observation (Cont.)</a:t>
            </a:r>
            <a:endParaRPr lang="en-US" sz="4900" b="1" dirty="0">
              <a:solidFill>
                <a:srgbClr val="9900CC"/>
              </a:solidFill>
              <a:latin typeface="Eras Demi ITC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1143000"/>
            <a:ext cx="13563600" cy="6096000"/>
          </a:xfrm>
        </p:spPr>
        <p:txBody>
          <a:bodyPr>
            <a:noAutofit/>
          </a:bodyPr>
          <a:lstStyle/>
          <a:p>
            <a:pPr algn="just"/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The only difference between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Fouad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sir and Tiger uncle is, the Tiger uncle lives in the forest where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Fouad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sir at Daffodil varsity. After hearing this we got feared &amp; we begged suggestion from them how we would be escaped. The senior brother's the only and the just only suggestion was not to be enrolled in the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Fouad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sir section. I was late as I had already enrolled myself in that section. My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fearness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grew little more when I had come to know to that lots of students left the section. However, nothing was to do then. I accepted my lot being compelled. I entered the class &amp; did the whole class.</a:t>
            </a:r>
          </a:p>
          <a:p>
            <a:endParaRPr lang="en-US" sz="3100" dirty="0" smtClean="0"/>
          </a:p>
          <a:p>
            <a:endParaRPr lang="en-US" sz="3100" dirty="0">
              <a:solidFill>
                <a:srgbClr val="002060"/>
              </a:solidFill>
              <a:latin typeface="Eras Demi ITC" pitchFamily="34" charset="0"/>
            </a:endParaRP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14630400" cy="10058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   </a:t>
            </a:r>
            <a:r>
              <a:rPr lang="en-US" sz="4900" dirty="0" smtClean="0">
                <a:solidFill>
                  <a:srgbClr val="9900CC"/>
                </a:solidFill>
                <a:latin typeface="Eras Demi ITC" pitchFamily="34" charset="0"/>
              </a:rPr>
              <a:t>Student’s Observation (Cont.)</a:t>
            </a:r>
            <a:endParaRPr lang="en-US" sz="4900" b="1" dirty="0">
              <a:solidFill>
                <a:srgbClr val="9900CC"/>
              </a:solidFill>
              <a:latin typeface="Eras Demi ITC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1143001"/>
            <a:ext cx="13563600" cy="4876800"/>
          </a:xfrm>
        </p:spPr>
        <p:txBody>
          <a:bodyPr>
            <a:noAutofit/>
          </a:bodyPr>
          <a:lstStyle/>
          <a:p>
            <a:pPr algn="just"/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U may never believe what was my mind condition after the class. What I heard &amp; what I had just enjoyed. What a fantastic teacher he is! What a wonderful skill to take a class he possesses! I really surprised. I have never seen such kind of ideal teacher in my life before. From the first class , he went to my heart. Nothing is constant in the earth. Beginning is the pre-alarm of the ending. In this flow today I'm going to attend to my last class of Bangladesh Studies. Same to the first class, I'm walking along the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Dhanmondi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27 road.</a:t>
            </a:r>
            <a:endParaRPr lang="en-US" sz="3100" dirty="0" smtClean="0"/>
          </a:p>
          <a:p>
            <a:endParaRPr lang="en-US" sz="3100" dirty="0">
              <a:solidFill>
                <a:srgbClr val="002060"/>
              </a:solidFill>
              <a:latin typeface="Eras Demi ITC" pitchFamily="34" charset="0"/>
            </a:endParaRP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 txBox="1">
            <a:spLocks/>
          </p:cNvSpPr>
          <p:nvPr/>
        </p:nvSpPr>
        <p:spPr>
          <a:xfrm>
            <a:off x="1752600" y="2971800"/>
            <a:ext cx="12115800" cy="3581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1028443" marR="0" lvl="0" indent="-1028443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endParaRPr kumimoji="0" lang="en-US" sz="4800" b="0" i="0" u="none" strike="noStrike" kern="1200" cap="none" spc="0" normalizeH="0" baseline="0" noProof="0" dirty="0" smtClean="0">
              <a:ln>
                <a:noFill/>
              </a:ln>
              <a:solidFill>
                <a:srgbClr val="9900CC"/>
              </a:solidFill>
              <a:effectLst/>
              <a:uLnTx/>
              <a:uFillTx/>
              <a:latin typeface="Eras Bold ITC" pitchFamily="34" charset="0"/>
              <a:ea typeface="+mn-ea"/>
              <a:cs typeface="+mn-cs"/>
            </a:endParaRPr>
          </a:p>
          <a:p>
            <a:pPr marL="1028443" marR="0" lvl="0" indent="-1028443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Eras Bold ITC" pitchFamily="34" charset="0"/>
                <a:ea typeface="+mn-ea"/>
                <a:cs typeface="+mn-cs"/>
              </a:rPr>
              <a:t>Why are you in here? 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0" y="1524002"/>
            <a:ext cx="8763000" cy="990601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pPr marL="1028443" indent="-1028443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One Question for You!</a:t>
            </a:r>
            <a:endParaRPr lang="en-US" sz="4900" dirty="0">
              <a:solidFill>
                <a:srgbClr val="00B050"/>
              </a:solidFill>
              <a:latin typeface="Eras Bold IT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28600"/>
            <a:ext cx="14630400" cy="10058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   </a:t>
            </a:r>
            <a:r>
              <a:rPr lang="en-US" sz="4900" dirty="0" smtClean="0">
                <a:solidFill>
                  <a:srgbClr val="9900CC"/>
                </a:solidFill>
                <a:latin typeface="Eras Demi ITC" pitchFamily="34" charset="0"/>
              </a:rPr>
              <a:t>Student’s Observation (Cont.)</a:t>
            </a:r>
            <a:endParaRPr lang="en-US" sz="4900" b="1" dirty="0">
              <a:solidFill>
                <a:srgbClr val="9900CC"/>
              </a:solidFill>
              <a:latin typeface="Eras Demi ITC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1143001"/>
            <a:ext cx="13563600" cy="6477000"/>
          </a:xfrm>
        </p:spPr>
        <p:txBody>
          <a:bodyPr>
            <a:noAutofit/>
          </a:bodyPr>
          <a:lstStyle/>
          <a:p>
            <a:pPr algn="just"/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But today I'm really feeling lucky to have such kind of teacher '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Fouad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Sarker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'. In my life I never forget him. He is not only a good teacher, his teaching technique is not only awesome , rather his attitude , his punctuality, his manner , specially his smile attract me most. I not only learn about my course from him , but learn how to possess a good personality , how to be a good human being. </a:t>
            </a:r>
          </a:p>
          <a:p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/>
            </a:r>
            <a:b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</a:b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At the last, I can proudly say that Bangladesh Studies teach me more than the course.</a:t>
            </a:r>
            <a:b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</a:b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I will really miss Bangladesh Studies...</a:t>
            </a:r>
            <a:b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</a:b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I will really miss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Fouad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Sir....</a:t>
            </a:r>
          </a:p>
          <a:p>
            <a:endParaRPr lang="en-US" sz="3100" dirty="0">
              <a:solidFill>
                <a:srgbClr val="002060"/>
              </a:solidFill>
              <a:latin typeface="Eras Demi ITC" pitchFamily="34" charset="0"/>
            </a:endParaRP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 txBox="1">
            <a:spLocks/>
          </p:cNvSpPr>
          <p:nvPr/>
        </p:nvSpPr>
        <p:spPr>
          <a:xfrm>
            <a:off x="990600" y="2057400"/>
            <a:ext cx="12801600" cy="4038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489711" marR="0" lvl="0" indent="-489711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endParaRPr kumimoji="0" lang="en-US" sz="4800" b="0" i="0" u="none" strike="noStrike" kern="1200" cap="none" spc="0" normalizeH="0" baseline="0" noProof="0" dirty="0" smtClean="0">
              <a:ln>
                <a:noFill/>
              </a:ln>
              <a:solidFill>
                <a:srgbClr val="9900CC"/>
              </a:solidFill>
              <a:effectLst/>
              <a:uLnTx/>
              <a:uFillTx/>
              <a:latin typeface="Eras Bold ITC" pitchFamily="34" charset="0"/>
              <a:ea typeface="+mn-ea"/>
              <a:cs typeface="+mn-cs"/>
            </a:endParaRPr>
          </a:p>
          <a:p>
            <a:pPr marL="489711" marR="0" lvl="0" indent="-489711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en-US" sz="5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Eras Bold ITC" pitchFamily="34" charset="0"/>
                <a:ea typeface="+mn-ea"/>
                <a:cs typeface="+mn-cs"/>
              </a:rPr>
              <a:t>Why do you need to</a:t>
            </a:r>
            <a:r>
              <a:rPr kumimoji="0" lang="en-US" sz="5800" b="0" i="0" u="none" strike="noStrike" kern="1200" cap="none" spc="0" normalizeH="0" noProof="0" dirty="0" smtClean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Eras Bold ITC" pitchFamily="34" charset="0"/>
                <a:ea typeface="+mn-ea"/>
                <a:cs typeface="+mn-cs"/>
              </a:rPr>
              <a:t> carry on your journey with this course??</a:t>
            </a:r>
            <a:endParaRPr kumimoji="0" lang="en-US" sz="5800" b="0" i="0" u="none" strike="noStrike" kern="1200" cap="none" spc="0" normalizeH="0" baseline="0" noProof="0" dirty="0" smtClean="0">
              <a:ln>
                <a:noFill/>
              </a:ln>
              <a:solidFill>
                <a:srgbClr val="9900CC"/>
              </a:solidFill>
              <a:effectLst/>
              <a:uLnTx/>
              <a:uFillTx/>
              <a:latin typeface="Eras Bold ITC" pitchFamily="34" charset="0"/>
              <a:ea typeface="+mn-ea"/>
              <a:cs typeface="+mn-cs"/>
            </a:endParaRPr>
          </a:p>
          <a:p>
            <a:pPr marL="489711" marR="0" lvl="0" indent="-489711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 pitchFamily="18" charset="2"/>
              <a:buChar char=""/>
              <a:tabLst/>
              <a:defRPr/>
            </a:pPr>
            <a:endParaRPr kumimoji="0" lang="en-US" sz="6000" b="0" i="0" u="none" strike="noStrike" kern="120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Eras Bold ITC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760"/>
            <a:ext cx="14630400" cy="10058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 Objectives of this Course</a:t>
            </a:r>
            <a:endParaRPr lang="en-US" sz="4900" dirty="0">
              <a:solidFill>
                <a:srgbClr val="9900CC"/>
              </a:solidFill>
              <a:latin typeface="Eras Bold ITC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1371600"/>
            <a:ext cx="13533120" cy="5029200"/>
          </a:xfrm>
        </p:spPr>
        <p:txBody>
          <a:bodyPr>
            <a:noAutofit/>
          </a:bodyPr>
          <a:lstStyle/>
          <a:p>
            <a:endParaRPr lang="en-US" sz="3100" dirty="0" smtClean="0"/>
          </a:p>
          <a:p>
            <a:endParaRPr lang="en-US" sz="3100" dirty="0" smtClean="0"/>
          </a:p>
          <a:p>
            <a:pPr marL="457086" indent="-457086" algn="just">
              <a:buFont typeface="Wingdings" pitchFamily="2" charset="2"/>
              <a:buChar char="q"/>
            </a:pP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To equip students with the knowledge about focal themes relating to Bangladesh. The first theme is the inevitability of the emergence of Bangladesh as a state entity in the context of a long historical background and the second themes draw attention to the experience of Bangladesh as a rising state in the Third World in governance and democratization. </a:t>
            </a:r>
          </a:p>
          <a:p>
            <a:pPr marL="457086" indent="-457086" algn="just">
              <a:buFont typeface="Wingdings" pitchFamily="2" charset="2"/>
              <a:buChar char="q"/>
            </a:pPr>
            <a:endParaRPr lang="en-US" sz="20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pPr marL="457086" indent="-457086" algn="just">
              <a:buFont typeface="Wingdings" pitchFamily="2" charset="2"/>
              <a:buChar char="q"/>
            </a:pP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The students attending this course are expected to be made aware of the past and present of Bangladesh for the enlargement of their knowledge to face 21</a:t>
            </a:r>
            <a:r>
              <a:rPr lang="en-US" sz="3100" baseline="30000" dirty="0" smtClean="0">
                <a:solidFill>
                  <a:srgbClr val="002060"/>
                </a:solidFill>
                <a:latin typeface="Eras Demi ITC" pitchFamily="34" charset="0"/>
              </a:rPr>
              <a:t>st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century.</a:t>
            </a:r>
            <a:endParaRPr lang="en-US" sz="3100" dirty="0">
              <a:solidFill>
                <a:srgbClr val="002060"/>
              </a:solidFill>
              <a:latin typeface="Eras Demi ITC" pitchFamily="34" charset="0"/>
            </a:endParaRP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760"/>
            <a:ext cx="14630400" cy="109728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00" b="1" dirty="0" smtClean="0">
                <a:solidFill>
                  <a:srgbClr val="9900CC"/>
                </a:solidFill>
                <a:latin typeface="Eras Bold ITC" pitchFamily="34" charset="0"/>
              </a:rPr>
              <a:t>   Insight Objective </a:t>
            </a:r>
            <a:endParaRPr lang="en-US" sz="4900" dirty="0">
              <a:solidFill>
                <a:srgbClr val="9900CC"/>
              </a:solidFill>
              <a:latin typeface="Eras Bold ITC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1920240"/>
            <a:ext cx="13533120" cy="5318760"/>
          </a:xfrm>
        </p:spPr>
        <p:txBody>
          <a:bodyPr>
            <a:normAutofit/>
          </a:bodyPr>
          <a:lstStyle/>
          <a:p>
            <a:pPr marL="391766" indent="-391766" algn="r" fontAlgn="auto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100" b="1" dirty="0" smtClean="0">
                <a:solidFill>
                  <a:srgbClr val="002060"/>
                </a:solidFill>
                <a:latin typeface="Eras Demi ITC" pitchFamily="34" charset="0"/>
                <a:cs typeface="Times New Roman" pitchFamily="18" charset="0"/>
              </a:rPr>
              <a:t>What do you understand from the above picture?</a:t>
            </a:r>
          </a:p>
        </p:txBody>
      </p:sp>
      <p:pic>
        <p:nvPicPr>
          <p:cNvPr id="6" name="Content Placeholder 6" descr="http://healthsfirst.com/wp-content/uploads/2014/08/how-to-drink-more-water-everyday.jpg"/>
          <p:cNvPicPr>
            <a:picLocks noGrp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2" y="1600202"/>
            <a:ext cx="13487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274322"/>
            <a:ext cx="14325600" cy="94488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00" b="1" dirty="0" smtClean="0">
                <a:solidFill>
                  <a:srgbClr val="9900CC"/>
                </a:solidFill>
                <a:latin typeface="Eras Bold ITC" pitchFamily="34" charset="0"/>
              </a:rPr>
              <a:t>Your Answer!</a:t>
            </a:r>
            <a:endParaRPr lang="en-US" sz="4900" dirty="0">
              <a:solidFill>
                <a:srgbClr val="9900CC"/>
              </a:solidFill>
              <a:latin typeface="Eras Bold ITC" pitchFamily="34" charset="0"/>
            </a:endParaRPr>
          </a:p>
        </p:txBody>
      </p:sp>
      <p:pic>
        <p:nvPicPr>
          <p:cNvPr id="13" name="Content Placeholder 8" descr="https://encrypted-tbn3.gstatic.com/images?q=tbn:ANd9GcSRbkirmKPmCQ26nVwYNbtBUWI__agbOBM0uVRgJgN8xw7BAWWmoA"/>
          <p:cNvPicPr>
            <a:picLocks noGrp="1"/>
          </p:cNvPicPr>
          <p:nvPr>
            <p:ph sz="half" idx="2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543802" y="1447803"/>
            <a:ext cx="67818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487680" y="1447803"/>
            <a:ext cx="6827520" cy="6248400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pPr>
              <a:buNone/>
            </a:pPr>
            <a:r>
              <a:rPr lang="en-US" sz="2900" b="1" dirty="0" smtClean="0">
                <a:solidFill>
                  <a:srgbClr val="002060"/>
                </a:solidFill>
                <a:latin typeface="Eras Demi ITC" pitchFamily="34" charset="0"/>
                <a:cs typeface="Times New Roman" pitchFamily="18" charset="0"/>
              </a:rPr>
              <a:t>A </a:t>
            </a:r>
          </a:p>
          <a:p>
            <a:pPr>
              <a:buNone/>
            </a:pPr>
            <a:r>
              <a:rPr lang="en-US" sz="2900" b="1" dirty="0" smtClean="0">
                <a:solidFill>
                  <a:srgbClr val="002060"/>
                </a:solidFill>
                <a:latin typeface="Eras Demi ITC" pitchFamily="34" charset="0"/>
                <a:cs typeface="Times New Roman" pitchFamily="18" charset="0"/>
              </a:rPr>
              <a:t>   little </a:t>
            </a:r>
          </a:p>
          <a:p>
            <a:pPr>
              <a:buNone/>
            </a:pPr>
            <a:r>
              <a:rPr lang="en-US" sz="2900" b="1" dirty="0" smtClean="0">
                <a:solidFill>
                  <a:srgbClr val="002060"/>
                </a:solidFill>
                <a:latin typeface="Eras Demi ITC" pitchFamily="34" charset="0"/>
                <a:cs typeface="Times New Roman" pitchFamily="18" charset="0"/>
              </a:rPr>
              <a:t>          drop </a:t>
            </a:r>
          </a:p>
          <a:p>
            <a:pPr>
              <a:buNone/>
            </a:pPr>
            <a:r>
              <a:rPr lang="en-US" sz="2900" b="1" dirty="0" smtClean="0">
                <a:solidFill>
                  <a:srgbClr val="002060"/>
                </a:solidFill>
                <a:latin typeface="Eras Demi ITC" pitchFamily="34" charset="0"/>
                <a:cs typeface="Times New Roman" pitchFamily="18" charset="0"/>
              </a:rPr>
              <a:t>                  of </a:t>
            </a:r>
          </a:p>
          <a:p>
            <a:pPr>
              <a:buNone/>
            </a:pPr>
            <a:r>
              <a:rPr lang="en-US" sz="2900" b="1" dirty="0" smtClean="0">
                <a:solidFill>
                  <a:srgbClr val="002060"/>
                </a:solidFill>
                <a:latin typeface="Eras Demi ITC" pitchFamily="34" charset="0"/>
                <a:cs typeface="Times New Roman" pitchFamily="18" charset="0"/>
              </a:rPr>
              <a:t>                      water </a:t>
            </a:r>
          </a:p>
          <a:p>
            <a:pPr>
              <a:buNone/>
            </a:pPr>
            <a:r>
              <a:rPr lang="en-US" sz="2900" b="1" dirty="0" smtClean="0">
                <a:solidFill>
                  <a:srgbClr val="002060"/>
                </a:solidFill>
                <a:latin typeface="Eras Demi ITC" pitchFamily="34" charset="0"/>
                <a:cs typeface="Times New Roman" pitchFamily="18" charset="0"/>
              </a:rPr>
              <a:t>                                 makes </a:t>
            </a:r>
          </a:p>
          <a:p>
            <a:pPr>
              <a:buNone/>
            </a:pPr>
            <a:r>
              <a:rPr lang="en-US" sz="2900" b="1" dirty="0" smtClean="0">
                <a:solidFill>
                  <a:srgbClr val="002060"/>
                </a:solidFill>
                <a:latin typeface="Eras Demi ITC" pitchFamily="34" charset="0"/>
                <a:cs typeface="Times New Roman" pitchFamily="18" charset="0"/>
              </a:rPr>
              <a:t>                                            a </a:t>
            </a:r>
          </a:p>
          <a:p>
            <a:pPr>
              <a:buNone/>
            </a:pPr>
            <a:r>
              <a:rPr lang="en-US" sz="2900" b="1" dirty="0" smtClean="0">
                <a:solidFill>
                  <a:srgbClr val="002060"/>
                </a:solidFill>
                <a:latin typeface="Eras Demi ITC" pitchFamily="34" charset="0"/>
                <a:cs typeface="Times New Roman" pitchFamily="18" charset="0"/>
              </a:rPr>
              <a:t>                                              mighty </a:t>
            </a:r>
          </a:p>
          <a:p>
            <a:pPr>
              <a:buNone/>
            </a:pPr>
            <a:r>
              <a:rPr lang="en-US" sz="2900" b="1" dirty="0" smtClean="0">
                <a:solidFill>
                  <a:srgbClr val="002060"/>
                </a:solidFill>
                <a:latin typeface="Eras Demi ITC" pitchFamily="34" charset="0"/>
                <a:cs typeface="Times New Roman" pitchFamily="18" charset="0"/>
              </a:rPr>
              <a:t>                                                           ocean.</a:t>
            </a:r>
          </a:p>
          <a:p>
            <a:pPr>
              <a:buNone/>
            </a:pPr>
            <a:r>
              <a:rPr lang="en-US" sz="3600" b="1" dirty="0" smtClean="0">
                <a:solidFill>
                  <a:srgbClr val="9900CC"/>
                </a:solidFill>
                <a:latin typeface="Eras Demi ITC" pitchFamily="34" charset="0"/>
                <a:cs typeface="Times New Roman" pitchFamily="18" charset="0"/>
              </a:rPr>
              <a:t>    A little drop of water makes a mighty ocean.</a:t>
            </a:r>
          </a:p>
          <a:p>
            <a:pPr>
              <a:buNone/>
            </a:pPr>
            <a:endParaRPr lang="en-US" sz="2900" dirty="0" smtClean="0">
              <a:solidFill>
                <a:schemeClr val="tx1"/>
              </a:solidFill>
              <a:latin typeface="Eras Demi ITC" pitchFamily="34" charset="0"/>
              <a:cs typeface="Times New Roman" pitchFamily="18" charset="0"/>
            </a:endParaRPr>
          </a:p>
          <a:p>
            <a:endParaRPr lang="en-US" dirty="0"/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533400"/>
            <a:ext cx="14630400" cy="10058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 Introduction to Lecture Plans </a:t>
            </a:r>
            <a:endParaRPr lang="en-US" sz="4900" dirty="0">
              <a:solidFill>
                <a:srgbClr val="9900CC"/>
              </a:solidFill>
              <a:latin typeface="Eras Bold ITC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1676401"/>
            <a:ext cx="12954000" cy="5715000"/>
          </a:xfrm>
        </p:spPr>
        <p:txBody>
          <a:bodyPr>
            <a:noAutofit/>
          </a:bodyPr>
          <a:lstStyle/>
          <a:p>
            <a:pPr marL="457086" indent="-457086">
              <a:buFont typeface="Wingdings" pitchFamily="2" charset="2"/>
              <a:buChar char="q"/>
            </a:pPr>
            <a:r>
              <a:rPr lang="en-US" sz="3200" dirty="0" smtClean="0">
                <a:solidFill>
                  <a:srgbClr val="9900CC"/>
                </a:solidFill>
                <a:latin typeface="Eras Demi ITC" pitchFamily="34" charset="0"/>
              </a:rPr>
              <a:t>Lecture:1</a:t>
            </a:r>
            <a:r>
              <a:rPr lang="en-US" sz="3200" dirty="0" smtClean="0">
                <a:solidFill>
                  <a:srgbClr val="002060"/>
                </a:solidFill>
                <a:latin typeface="Eras Demi ITC" pitchFamily="34" charset="0"/>
              </a:rPr>
              <a:t>  Introduction to Course</a:t>
            </a:r>
          </a:p>
          <a:p>
            <a:pPr marL="457086" indent="-457086">
              <a:buFont typeface="Wingdings" pitchFamily="2" charset="2"/>
              <a:buChar char="q"/>
            </a:pPr>
            <a:r>
              <a:rPr lang="en-US" sz="3200" dirty="0" smtClean="0">
                <a:solidFill>
                  <a:srgbClr val="9900CC"/>
                </a:solidFill>
                <a:latin typeface="Eras Demi ITC" pitchFamily="34" charset="0"/>
              </a:rPr>
              <a:t>Lecture: </a:t>
            </a:r>
            <a:r>
              <a:rPr lang="en-US" sz="3200" dirty="0" smtClean="0">
                <a:solidFill>
                  <a:srgbClr val="9900CC"/>
                </a:solidFill>
                <a:latin typeface="Eras Demi ITC" pitchFamily="34" charset="0"/>
              </a:rPr>
              <a:t>2-3 </a:t>
            </a:r>
            <a:r>
              <a:rPr lang="en-US" sz="3200" dirty="0" smtClean="0">
                <a:solidFill>
                  <a:srgbClr val="002060"/>
                </a:solidFill>
                <a:latin typeface="Eras Demi ITC" pitchFamily="34" charset="0"/>
              </a:rPr>
              <a:t>Bangladesh: Geography, Demography &amp; Cultural Traits</a:t>
            </a:r>
          </a:p>
          <a:p>
            <a:pPr marL="457086" indent="-457086" algn="just">
              <a:buFont typeface="Wingdings" pitchFamily="2" charset="2"/>
              <a:buChar char="q"/>
            </a:pPr>
            <a:r>
              <a:rPr lang="en-US" sz="3200" dirty="0" smtClean="0">
                <a:solidFill>
                  <a:srgbClr val="9900CC"/>
                </a:solidFill>
                <a:latin typeface="Eras Demi ITC" pitchFamily="34" charset="0"/>
              </a:rPr>
              <a:t>Lecture</a:t>
            </a:r>
            <a:r>
              <a:rPr lang="en-US" sz="3200" dirty="0" smtClean="0">
                <a:solidFill>
                  <a:srgbClr val="9900CC"/>
                </a:solidFill>
                <a:latin typeface="Eras Demi ITC" pitchFamily="34" charset="0"/>
              </a:rPr>
              <a:t>: </a:t>
            </a:r>
            <a:r>
              <a:rPr lang="en-US" sz="3200" dirty="0" smtClean="0">
                <a:solidFill>
                  <a:srgbClr val="9900CC"/>
                </a:solidFill>
                <a:latin typeface="Eras Demi ITC" pitchFamily="34" charset="0"/>
              </a:rPr>
              <a:t>4-5 </a:t>
            </a:r>
            <a:r>
              <a:rPr lang="en-US" sz="3200" dirty="0" smtClean="0">
                <a:solidFill>
                  <a:srgbClr val="002060"/>
                </a:solidFill>
                <a:latin typeface="Eras Demi ITC" pitchFamily="34" charset="0"/>
              </a:rPr>
              <a:t>Origin of the name of Bangladesh, Bangla Language   &amp; People of </a:t>
            </a:r>
            <a:r>
              <a:rPr lang="en-US" sz="3200" dirty="0" smtClean="0">
                <a:solidFill>
                  <a:srgbClr val="002060"/>
                </a:solidFill>
                <a:latin typeface="Eras Demi ITC" pitchFamily="34" charset="0"/>
              </a:rPr>
              <a:t>Bangladesh</a:t>
            </a:r>
          </a:p>
          <a:p>
            <a:pPr marL="457086" indent="-457086" algn="just">
              <a:buFont typeface="Wingdings" pitchFamily="2" charset="2"/>
              <a:buChar char="q"/>
            </a:pPr>
            <a:r>
              <a:rPr lang="en-US" sz="3200" dirty="0" smtClean="0">
                <a:solidFill>
                  <a:srgbClr val="9900CC"/>
                </a:solidFill>
                <a:latin typeface="Eras Demi ITC" pitchFamily="34" charset="0"/>
              </a:rPr>
              <a:t>Lecture</a:t>
            </a:r>
            <a:r>
              <a:rPr lang="en-US" sz="3200" dirty="0">
                <a:solidFill>
                  <a:srgbClr val="9900CC"/>
                </a:solidFill>
                <a:latin typeface="Eras Demi ITC" pitchFamily="34" charset="0"/>
              </a:rPr>
              <a:t>: </a:t>
            </a:r>
            <a:r>
              <a:rPr lang="en-US" sz="3200" dirty="0" smtClean="0">
                <a:solidFill>
                  <a:srgbClr val="9900CC"/>
                </a:solidFill>
                <a:latin typeface="Eras Demi ITC" pitchFamily="34" charset="0"/>
              </a:rPr>
              <a:t>6-7  </a:t>
            </a:r>
            <a:r>
              <a:rPr lang="en-US" sz="3200" dirty="0" smtClean="0">
                <a:solidFill>
                  <a:srgbClr val="002060"/>
                </a:solidFill>
                <a:latin typeface="Eras Demi ITC" pitchFamily="34" charset="0"/>
              </a:rPr>
              <a:t>Foreign </a:t>
            </a:r>
            <a:r>
              <a:rPr lang="en-US" sz="3200" dirty="0">
                <a:solidFill>
                  <a:srgbClr val="002060"/>
                </a:solidFill>
                <a:latin typeface="Eras Demi ITC" pitchFamily="34" charset="0"/>
              </a:rPr>
              <a:t>Affairs in Bangladesh</a:t>
            </a:r>
          </a:p>
          <a:p>
            <a:pPr marL="457086" indent="-457086" algn="just">
              <a:buFont typeface="Wingdings" pitchFamily="2" charset="2"/>
              <a:buChar char="q"/>
            </a:pPr>
            <a:r>
              <a:rPr lang="en-US" sz="3200" dirty="0">
                <a:solidFill>
                  <a:srgbClr val="9900CC"/>
                </a:solidFill>
                <a:latin typeface="Eras Demi ITC" pitchFamily="34" charset="0"/>
              </a:rPr>
              <a:t>Lecture: </a:t>
            </a:r>
            <a:r>
              <a:rPr lang="en-US" sz="3200" dirty="0" smtClean="0">
                <a:solidFill>
                  <a:srgbClr val="9900CC"/>
                </a:solidFill>
                <a:latin typeface="Eras Demi ITC" pitchFamily="34" charset="0"/>
              </a:rPr>
              <a:t>8-9 </a:t>
            </a:r>
            <a:r>
              <a:rPr lang="en-US" sz="3200" dirty="0">
                <a:solidFill>
                  <a:srgbClr val="002060"/>
                </a:solidFill>
                <a:latin typeface="Eras Demi ITC" pitchFamily="34" charset="0"/>
              </a:rPr>
              <a:t>Constitution of </a:t>
            </a:r>
            <a:r>
              <a:rPr lang="en-US" sz="3200" dirty="0" smtClean="0">
                <a:solidFill>
                  <a:srgbClr val="002060"/>
                </a:solidFill>
                <a:latin typeface="Eras Demi ITC" pitchFamily="34" charset="0"/>
              </a:rPr>
              <a:t>Bangladesh</a:t>
            </a:r>
          </a:p>
          <a:p>
            <a:pPr marL="457086" indent="-457086" algn="just">
              <a:buFont typeface="Wingdings" pitchFamily="2" charset="2"/>
              <a:buChar char="q"/>
            </a:pPr>
            <a:r>
              <a:rPr lang="en-US" sz="3200" dirty="0">
                <a:solidFill>
                  <a:srgbClr val="9900CC"/>
                </a:solidFill>
                <a:latin typeface="Eras Demi ITC" pitchFamily="34" charset="0"/>
              </a:rPr>
              <a:t>Lecture: </a:t>
            </a:r>
            <a:r>
              <a:rPr lang="en-US" sz="3200" dirty="0" smtClean="0">
                <a:solidFill>
                  <a:srgbClr val="9900CC"/>
                </a:solidFill>
                <a:latin typeface="Eras Demi ITC" pitchFamily="34" charset="0"/>
              </a:rPr>
              <a:t>10      </a:t>
            </a:r>
            <a:r>
              <a:rPr lang="en-US" sz="3200" dirty="0" smtClean="0">
                <a:solidFill>
                  <a:srgbClr val="002060"/>
                </a:solidFill>
                <a:latin typeface="Eras Demi ITC" pitchFamily="34" charset="0"/>
              </a:rPr>
              <a:t>CT-1&amp; 2</a:t>
            </a:r>
            <a:endParaRPr lang="en-US" sz="3200" dirty="0">
              <a:solidFill>
                <a:srgbClr val="002060"/>
              </a:solidFill>
              <a:latin typeface="Eras Demi ITC" pitchFamily="34" charset="0"/>
            </a:endParaRPr>
          </a:p>
          <a:p>
            <a:pPr marL="457086" indent="-457086" algn="just">
              <a:buFont typeface="Wingdings" pitchFamily="2" charset="2"/>
              <a:buChar char="q"/>
            </a:pPr>
            <a:endParaRPr lang="en-US" sz="3200" dirty="0">
              <a:solidFill>
                <a:srgbClr val="002060"/>
              </a:solidFill>
              <a:latin typeface="Eras Demi ITC" pitchFamily="34" charset="0"/>
            </a:endParaRPr>
          </a:p>
          <a:p>
            <a:pPr marL="457086" indent="-457086">
              <a:buFont typeface="Wingdings" pitchFamily="2" charset="2"/>
              <a:buChar char="q"/>
            </a:pPr>
            <a:endParaRPr lang="en-US" sz="3200" dirty="0" smtClean="0">
              <a:solidFill>
                <a:srgbClr val="002060"/>
              </a:solidFill>
              <a:latin typeface="Eras Demi ITC" pitchFamily="34" charset="0"/>
            </a:endParaRP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760"/>
            <a:ext cx="14630400" cy="10058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 Introduction to Lecture Plans (Cont.)</a:t>
            </a:r>
            <a:endParaRPr lang="en-US" sz="4900" dirty="0">
              <a:solidFill>
                <a:srgbClr val="9900CC"/>
              </a:solidFill>
              <a:latin typeface="Eras Bold ITC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1600200"/>
            <a:ext cx="13563600" cy="5715000"/>
          </a:xfrm>
        </p:spPr>
        <p:txBody>
          <a:bodyPr>
            <a:noAutofit/>
          </a:bodyPr>
          <a:lstStyle/>
          <a:p>
            <a:pPr marL="457086" indent="-457086" algn="just">
              <a:buFont typeface="Wingdings" pitchFamily="2" charset="2"/>
              <a:buChar char="q"/>
            </a:pPr>
            <a:r>
              <a:rPr lang="en-US" sz="3200" dirty="0" smtClean="0">
                <a:solidFill>
                  <a:srgbClr val="9900CC"/>
                </a:solidFill>
                <a:latin typeface="Eras Demi ITC" pitchFamily="34" charset="0"/>
              </a:rPr>
              <a:t>Lecture</a:t>
            </a:r>
            <a:r>
              <a:rPr lang="en-US" sz="3200" dirty="0" smtClean="0">
                <a:solidFill>
                  <a:srgbClr val="9900CC"/>
                </a:solidFill>
                <a:latin typeface="Eras Demi ITC" pitchFamily="34" charset="0"/>
              </a:rPr>
              <a:t>: </a:t>
            </a:r>
            <a:r>
              <a:rPr lang="en-US" sz="3200" dirty="0" smtClean="0">
                <a:solidFill>
                  <a:srgbClr val="9900CC"/>
                </a:solidFill>
                <a:latin typeface="Eras Demi ITC" pitchFamily="34" charset="0"/>
              </a:rPr>
              <a:t>11-13 </a:t>
            </a:r>
            <a:r>
              <a:rPr lang="en-US" sz="3200" dirty="0" smtClean="0">
                <a:solidFill>
                  <a:srgbClr val="002060"/>
                </a:solidFill>
                <a:latin typeface="Eras Demi ITC" pitchFamily="34" charset="0"/>
              </a:rPr>
              <a:t>Background of Bangladesh (Language movement, Discrimination against East Pakistan, Six-points program and Liberation War of Bangladesh</a:t>
            </a:r>
            <a:r>
              <a:rPr lang="en-US" sz="3200" dirty="0" smtClean="0">
                <a:solidFill>
                  <a:srgbClr val="002060"/>
                </a:solidFill>
                <a:latin typeface="Eras Demi ITC" pitchFamily="34" charset="0"/>
              </a:rPr>
              <a:t>)</a:t>
            </a:r>
          </a:p>
          <a:p>
            <a:pPr algn="just">
              <a:buFont typeface="Wingdings" pitchFamily="2" charset="2"/>
              <a:buChar char="q"/>
            </a:pPr>
            <a:r>
              <a:rPr lang="en-US" sz="3200" dirty="0">
                <a:solidFill>
                  <a:srgbClr val="9900CC"/>
                </a:solidFill>
                <a:latin typeface="Eras Demi ITC" pitchFamily="34" charset="0"/>
              </a:rPr>
              <a:t>Lecture: </a:t>
            </a:r>
            <a:r>
              <a:rPr lang="en-US" sz="3200" dirty="0" smtClean="0">
                <a:solidFill>
                  <a:srgbClr val="9900CC"/>
                </a:solidFill>
                <a:latin typeface="Eras Demi ITC" pitchFamily="34" charset="0"/>
              </a:rPr>
              <a:t>14-15 </a:t>
            </a:r>
            <a:r>
              <a:rPr lang="en-US" sz="3200" dirty="0">
                <a:solidFill>
                  <a:srgbClr val="002060"/>
                </a:solidFill>
                <a:latin typeface="Eras Demi ITC" pitchFamily="34" charset="0"/>
              </a:rPr>
              <a:t>Economy of Bangladesh</a:t>
            </a:r>
          </a:p>
          <a:p>
            <a:pPr algn="just">
              <a:buFont typeface="Wingdings" pitchFamily="2" charset="2"/>
              <a:buChar char="q"/>
            </a:pPr>
            <a:r>
              <a:rPr lang="en-US" sz="3200" dirty="0">
                <a:solidFill>
                  <a:srgbClr val="9900CC"/>
                </a:solidFill>
                <a:latin typeface="Eras Demi ITC" pitchFamily="34" charset="0"/>
              </a:rPr>
              <a:t> Lecture: </a:t>
            </a:r>
            <a:r>
              <a:rPr lang="en-US" sz="3200" dirty="0" smtClean="0">
                <a:solidFill>
                  <a:srgbClr val="9900CC"/>
                </a:solidFill>
                <a:latin typeface="Eras Demi ITC" pitchFamily="34" charset="0"/>
              </a:rPr>
              <a:t>16-17  </a:t>
            </a:r>
            <a:r>
              <a:rPr lang="en-US" sz="3200" dirty="0" smtClean="0">
                <a:solidFill>
                  <a:srgbClr val="002060"/>
                </a:solidFill>
                <a:latin typeface="Eras Demi ITC" pitchFamily="34" charset="0"/>
              </a:rPr>
              <a:t>Environmental </a:t>
            </a:r>
            <a:r>
              <a:rPr lang="en-US" sz="3200" dirty="0">
                <a:solidFill>
                  <a:srgbClr val="002060"/>
                </a:solidFill>
                <a:latin typeface="Eras Demi ITC" pitchFamily="34" charset="0"/>
              </a:rPr>
              <a:t>degradations &amp; Climate Change:    </a:t>
            </a:r>
          </a:p>
          <a:p>
            <a:pPr algn="just"/>
            <a:r>
              <a:rPr lang="en-US" sz="3200" dirty="0">
                <a:solidFill>
                  <a:srgbClr val="002060"/>
                </a:solidFill>
                <a:latin typeface="Eras Demi ITC" pitchFamily="34" charset="0"/>
              </a:rPr>
              <a:t>                               </a:t>
            </a:r>
            <a:r>
              <a:rPr lang="en-US" sz="3200" dirty="0" smtClean="0">
                <a:solidFill>
                  <a:srgbClr val="002060"/>
                </a:solidFill>
                <a:latin typeface="Eras Demi ITC" pitchFamily="34" charset="0"/>
              </a:rPr>
              <a:t>  Bangladesh </a:t>
            </a:r>
            <a:r>
              <a:rPr lang="en-US" sz="3200" dirty="0">
                <a:solidFill>
                  <a:srgbClr val="002060"/>
                </a:solidFill>
                <a:latin typeface="Eras Demi ITC" pitchFamily="34" charset="0"/>
              </a:rPr>
              <a:t>perspective </a:t>
            </a:r>
          </a:p>
          <a:p>
            <a:pPr marL="457086" indent="-457086" algn="just">
              <a:buFont typeface="Wingdings" pitchFamily="2" charset="2"/>
              <a:buChar char="q"/>
            </a:pPr>
            <a:r>
              <a:rPr lang="en-US" sz="3200" dirty="0" smtClean="0">
                <a:solidFill>
                  <a:srgbClr val="9900CC"/>
                </a:solidFill>
                <a:latin typeface="Eras Demi ITC" pitchFamily="34" charset="0"/>
              </a:rPr>
              <a:t>Lecture</a:t>
            </a:r>
            <a:r>
              <a:rPr lang="en-US" sz="3200" dirty="0">
                <a:solidFill>
                  <a:srgbClr val="9900CC"/>
                </a:solidFill>
                <a:latin typeface="Eras Demi ITC" pitchFamily="34" charset="0"/>
              </a:rPr>
              <a:t>: </a:t>
            </a:r>
            <a:r>
              <a:rPr lang="en-US" sz="3200" dirty="0" smtClean="0">
                <a:solidFill>
                  <a:srgbClr val="9900CC"/>
                </a:solidFill>
                <a:latin typeface="Eras Demi ITC" pitchFamily="34" charset="0"/>
              </a:rPr>
              <a:t>18-19   </a:t>
            </a:r>
            <a:r>
              <a:rPr lang="en-US" sz="3200" dirty="0">
                <a:solidFill>
                  <a:srgbClr val="002060"/>
                </a:solidFill>
                <a:latin typeface="Eras Demi ITC" pitchFamily="34" charset="0"/>
              </a:rPr>
              <a:t>Industrial Sectors of </a:t>
            </a:r>
            <a:r>
              <a:rPr lang="en-US" sz="3200" dirty="0" smtClean="0">
                <a:solidFill>
                  <a:srgbClr val="002060"/>
                </a:solidFill>
                <a:latin typeface="Eras Demi ITC" pitchFamily="34" charset="0"/>
              </a:rPr>
              <a:t>Bangladesh</a:t>
            </a:r>
          </a:p>
          <a:p>
            <a:pPr marL="457086" indent="-457086" algn="just">
              <a:buFont typeface="Wingdings" pitchFamily="2" charset="2"/>
              <a:buChar char="q"/>
            </a:pPr>
            <a:r>
              <a:rPr lang="en-US" sz="3200" dirty="0">
                <a:solidFill>
                  <a:srgbClr val="9900CC"/>
                </a:solidFill>
                <a:latin typeface="Eras Demi ITC" pitchFamily="34" charset="0"/>
              </a:rPr>
              <a:t>Lecture: </a:t>
            </a:r>
            <a:r>
              <a:rPr lang="en-US" sz="3200" dirty="0" smtClean="0">
                <a:solidFill>
                  <a:srgbClr val="9900CC"/>
                </a:solidFill>
                <a:latin typeface="Eras Demi ITC" pitchFamily="34" charset="0"/>
              </a:rPr>
              <a:t>20   </a:t>
            </a:r>
            <a:r>
              <a:rPr lang="en-US" sz="3200" dirty="0" smtClean="0">
                <a:solidFill>
                  <a:srgbClr val="002060"/>
                </a:solidFill>
                <a:latin typeface="Eras Demi ITC" pitchFamily="34" charset="0"/>
              </a:rPr>
              <a:t>Class test 3 &amp; 4 and Revise whole syllabus</a:t>
            </a:r>
            <a:endParaRPr lang="en-US" sz="3200" dirty="0">
              <a:solidFill>
                <a:srgbClr val="002060"/>
              </a:solidFill>
              <a:latin typeface="Eras Demi ITC" pitchFamily="34" charset="0"/>
            </a:endParaRPr>
          </a:p>
          <a:p>
            <a:pPr marL="457086" indent="-457086" algn="just">
              <a:buFont typeface="Wingdings" pitchFamily="2" charset="2"/>
              <a:buChar char="q"/>
            </a:pPr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endParaRPr lang="en-US" sz="3100" dirty="0">
              <a:solidFill>
                <a:srgbClr val="002060"/>
              </a:solidFill>
              <a:latin typeface="Eras Demi ITC" pitchFamily="34" charset="0"/>
            </a:endParaRP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760"/>
            <a:ext cx="14630400" cy="1005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130589" tIns="65295" rIns="130589" bIns="6529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 </a:t>
            </a:r>
            <a:r>
              <a:rPr lang="en-US" sz="4900" dirty="0" smtClean="0">
                <a:solidFill>
                  <a:srgbClr val="9900CC"/>
                </a:solidFill>
                <a:latin typeface="Eras Demi ITC" pitchFamily="34" charset="0"/>
              </a:rPr>
              <a:t>Course Approach</a:t>
            </a:r>
            <a:endParaRPr lang="en-US" sz="4900" dirty="0">
              <a:solidFill>
                <a:srgbClr val="9900CC"/>
              </a:solidFill>
              <a:latin typeface="Eras Bold ITC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2" y="1676403"/>
            <a:ext cx="6934200" cy="4876800"/>
          </a:xfrm>
        </p:spPr>
        <p:txBody>
          <a:bodyPr>
            <a:noAutofit/>
          </a:bodyPr>
          <a:lstStyle/>
          <a:p>
            <a:pPr algn="just"/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The approach of this course highly imparts the neutral or rational tone to streamline the goal and ensure minimal academic jargon.  Moreover, this course avoids all sorts of non-judgmental manners that impede to understand the insight values and facts of Bangladesh. </a:t>
            </a:r>
          </a:p>
          <a:p>
            <a:endParaRPr lang="en-US" sz="3100" dirty="0">
              <a:solidFill>
                <a:srgbClr val="002060"/>
              </a:solidFill>
              <a:latin typeface="Eras Demi ITC" pitchFamily="34" charset="0"/>
            </a:endParaRPr>
          </a:p>
        </p:txBody>
      </p:sp>
      <p:pic>
        <p:nvPicPr>
          <p:cNvPr id="2050" name="Picture 2" descr="http://www.teleconnect.com.cy/images/slide-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29600" y="1600200"/>
            <a:ext cx="5791200" cy="4489288"/>
          </a:xfrm>
          <a:prstGeom prst="rect">
            <a:avLst/>
          </a:prstGeom>
          <a:noFill/>
        </p:spPr>
      </p:pic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760"/>
            <a:ext cx="14630400" cy="10058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 </a:t>
            </a:r>
            <a:r>
              <a:rPr lang="en-US" sz="4900" dirty="0" smtClean="0">
                <a:solidFill>
                  <a:srgbClr val="9900CC"/>
                </a:solidFill>
                <a:latin typeface="Eras Demi ITC" pitchFamily="34" charset="0"/>
              </a:rPr>
              <a:t>Methods of Teaching &amp; Learning </a:t>
            </a:r>
            <a:endParaRPr lang="en-US" sz="4900" dirty="0">
              <a:solidFill>
                <a:srgbClr val="9900CC"/>
              </a:solidFill>
              <a:latin typeface="Eras Bold ITC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0" y="1295400"/>
            <a:ext cx="8077200" cy="5105400"/>
          </a:xfrm>
        </p:spPr>
        <p:txBody>
          <a:bodyPr>
            <a:noAutofit/>
          </a:bodyPr>
          <a:lstStyle/>
          <a:p>
            <a:pPr algn="just"/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Teaching will cover the areas of lectures, power point presentations, </a:t>
            </a:r>
            <a:r>
              <a:rPr lang="en-US" sz="3100" b="1" dirty="0" smtClean="0">
                <a:solidFill>
                  <a:srgbClr val="002060"/>
                </a:solidFill>
                <a:latin typeface="Eras Demi ITC" pitchFamily="34" charset="0"/>
              </a:rPr>
              <a:t>participative discussions 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and problem solving. Students are highly encouraged to participate in discussion and problem solving sessions. Active participation in the class will carry credit. On the other hand, </a:t>
            </a:r>
            <a:r>
              <a:rPr lang="en-US" sz="3100" b="1" dirty="0" smtClean="0">
                <a:solidFill>
                  <a:srgbClr val="002060"/>
                </a:solidFill>
                <a:latin typeface="Eras Demi ITC" pitchFamily="34" charset="0"/>
              </a:rPr>
              <a:t>Group study/Team work/Peer study method 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will be followed for better understanding.</a:t>
            </a:r>
            <a:endParaRPr lang="en-US" sz="3100" dirty="0">
              <a:solidFill>
                <a:srgbClr val="002060"/>
              </a:solidFill>
              <a:latin typeface="Eras Demi ITC" pitchFamily="34" charset="0"/>
            </a:endParaRPr>
          </a:p>
        </p:txBody>
      </p:sp>
      <p:pic>
        <p:nvPicPr>
          <p:cNvPr id="8" name="Picture 2" descr="C:\Users\Administrator\Desktop\Captur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2" y="3886199"/>
            <a:ext cx="4953000" cy="2501662"/>
          </a:xfrm>
          <a:prstGeom prst="rect">
            <a:avLst/>
          </a:prstGeom>
          <a:noFill/>
        </p:spPr>
      </p:pic>
      <p:pic>
        <p:nvPicPr>
          <p:cNvPr id="10" name="Picture 9" descr="C:\Users\Administrator\Desktop\IMG_9243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20200" y="1524000"/>
            <a:ext cx="48768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760"/>
            <a:ext cx="14630400" cy="10058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   </a:t>
            </a:r>
            <a:r>
              <a:rPr lang="en-US" sz="4900" dirty="0" smtClean="0">
                <a:solidFill>
                  <a:srgbClr val="9900CC"/>
                </a:solidFill>
                <a:latin typeface="Eras Demi ITC" pitchFamily="34" charset="0"/>
              </a:rPr>
              <a:t>Rules and Regulations</a:t>
            </a:r>
            <a:endParaRPr lang="en-US" sz="4900" b="1" dirty="0">
              <a:solidFill>
                <a:srgbClr val="9900CC"/>
              </a:solidFill>
              <a:latin typeface="Eras Demi ITC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2" y="1676400"/>
            <a:ext cx="13335000" cy="6172200"/>
          </a:xfrm>
        </p:spPr>
        <p:txBody>
          <a:bodyPr>
            <a:noAutofit/>
          </a:bodyPr>
          <a:lstStyle/>
          <a:p>
            <a:pPr marL="457086" indent="-457086">
              <a:buFont typeface="Wingdings" pitchFamily="2" charset="2"/>
              <a:buChar char="q"/>
            </a:pP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Students must wear DIU ID for entering the classroom </a:t>
            </a:r>
          </a:p>
          <a:p>
            <a:pPr marL="457086" indent="-457086">
              <a:buFont typeface="Wingdings" pitchFamily="2" charset="2"/>
              <a:buChar char="q"/>
            </a:pP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Active participation in online platform ( Google classroom)</a:t>
            </a:r>
          </a:p>
          <a:p>
            <a:pPr marL="457086" indent="-457086">
              <a:buFont typeface="Wingdings" pitchFamily="2" charset="2"/>
              <a:buChar char="q"/>
            </a:pP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50% Class attendance is mandatory for taking part of any exam of Bangladesh Studies</a:t>
            </a:r>
          </a:p>
          <a:p>
            <a:pPr marL="457086" indent="-457086">
              <a:buFont typeface="Wingdings" pitchFamily="2" charset="2"/>
              <a:buChar char="q"/>
            </a:pP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For any kind of exam, university rules and regulations will be followed very strictly</a:t>
            </a:r>
          </a:p>
          <a:p>
            <a:pPr marL="457086" indent="-457086">
              <a:buFont typeface="Wingdings" pitchFamily="2" charset="2"/>
              <a:buChar char="q"/>
            </a:pP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Students must keep silence their mobile phone during the class session</a:t>
            </a:r>
          </a:p>
          <a:p>
            <a:pPr marL="457086" indent="-457086">
              <a:buFont typeface="Wingdings" pitchFamily="2" charset="2"/>
              <a:buChar char="q"/>
            </a:pPr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endParaRPr lang="en-US" sz="3100" dirty="0" smtClean="0"/>
          </a:p>
          <a:p>
            <a:endParaRPr lang="en-US" sz="3100" dirty="0">
              <a:solidFill>
                <a:srgbClr val="002060"/>
              </a:solidFill>
              <a:latin typeface="Eras Demi ITC" pitchFamily="34" charset="0"/>
            </a:endParaRP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 txBox="1">
            <a:spLocks/>
          </p:cNvSpPr>
          <p:nvPr/>
        </p:nvSpPr>
        <p:spPr>
          <a:xfrm>
            <a:off x="1752600" y="2971800"/>
            <a:ext cx="12115800" cy="35814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1028443" marR="0" lvl="0" indent="-1028443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endParaRPr kumimoji="0" lang="en-US" sz="4800" b="0" i="0" u="none" strike="noStrike" kern="1200" cap="none" spc="0" normalizeH="0" baseline="0" noProof="0" dirty="0" smtClean="0">
              <a:ln>
                <a:noFill/>
              </a:ln>
              <a:solidFill>
                <a:srgbClr val="9900CC"/>
              </a:solidFill>
              <a:effectLst/>
              <a:uLnTx/>
              <a:uFillTx/>
              <a:latin typeface="Eras Bold ITC" pitchFamily="34" charset="0"/>
              <a:ea typeface="+mn-ea"/>
              <a:cs typeface="+mn-cs"/>
            </a:endParaRPr>
          </a:p>
          <a:p>
            <a:pPr marL="1028443" marR="0" lvl="0" indent="-1028443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900CC"/>
                </a:solidFill>
                <a:effectLst/>
                <a:uLnTx/>
                <a:uFillTx/>
                <a:latin typeface="Eras Bold ITC" pitchFamily="34" charset="0"/>
                <a:ea typeface="+mn-ea"/>
                <a:cs typeface="+mn-cs"/>
              </a:rPr>
              <a:t>Education means???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760"/>
            <a:ext cx="14630400" cy="10058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   </a:t>
            </a:r>
            <a:r>
              <a:rPr lang="en-US" sz="4900" dirty="0" smtClean="0">
                <a:solidFill>
                  <a:srgbClr val="9900CC"/>
                </a:solidFill>
                <a:latin typeface="Eras Demi ITC" pitchFamily="34" charset="0"/>
              </a:rPr>
              <a:t>Rules and Regulations</a:t>
            </a:r>
            <a:endParaRPr lang="en-US" sz="4900" b="1" dirty="0">
              <a:solidFill>
                <a:srgbClr val="9900CC"/>
              </a:solidFill>
              <a:latin typeface="Eras Demi ITC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2" y="1600200"/>
            <a:ext cx="13335000" cy="5257800"/>
          </a:xfrm>
        </p:spPr>
        <p:txBody>
          <a:bodyPr>
            <a:noAutofit/>
          </a:bodyPr>
          <a:lstStyle/>
          <a:p>
            <a:pPr marL="457086" indent="-457086">
              <a:buFont typeface="Wingdings" pitchFamily="2" charset="2"/>
              <a:buChar char="q"/>
            </a:pP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Active participation will be considered for bonus marks</a:t>
            </a:r>
          </a:p>
          <a:p>
            <a:pPr marL="457086" indent="-457086">
              <a:buFont typeface="Wingdings" pitchFamily="2" charset="2"/>
              <a:buChar char="q"/>
            </a:pP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No dress code but have to ensure decency</a:t>
            </a:r>
          </a:p>
          <a:p>
            <a:pPr marL="457086" indent="-457086">
              <a:buFont typeface="Wingdings" pitchFamily="2" charset="2"/>
              <a:buChar char="q"/>
            </a:pP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Neat and Clean……………</a:t>
            </a:r>
          </a:p>
          <a:p>
            <a:pPr marL="457086" indent="-457086">
              <a:buFont typeface="Wingdings" pitchFamily="2" charset="2"/>
              <a:buChar char="q"/>
            </a:pP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Not practice any irrational culture e.g. to count best two CT exams</a:t>
            </a:r>
          </a:p>
          <a:p>
            <a:pPr marL="457086" indent="-457086">
              <a:buFont typeface="Wingdings" pitchFamily="2" charset="2"/>
              <a:buChar char="q"/>
            </a:pP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If anyone miss any CT Exam, submission their assignment/ presentation in time, never give them any opportunity for future</a:t>
            </a:r>
          </a:p>
          <a:p>
            <a:pPr marL="457086" indent="-457086">
              <a:buFont typeface="Wingdings" pitchFamily="2" charset="2"/>
              <a:buChar char="q"/>
            </a:pPr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endParaRPr lang="en-US" sz="3100" dirty="0" smtClean="0"/>
          </a:p>
          <a:p>
            <a:endParaRPr lang="en-US" sz="3100" dirty="0">
              <a:solidFill>
                <a:srgbClr val="002060"/>
              </a:solidFill>
              <a:latin typeface="Eras Demi ITC" pitchFamily="34" charset="0"/>
            </a:endParaRP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760"/>
            <a:ext cx="14630400" cy="10058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   </a:t>
            </a:r>
            <a:r>
              <a:rPr lang="en-US" sz="4900" dirty="0" smtClean="0">
                <a:solidFill>
                  <a:srgbClr val="9900CC"/>
                </a:solidFill>
                <a:latin typeface="Eras Demi ITC" pitchFamily="34" charset="0"/>
              </a:rPr>
              <a:t>Marks Distribution</a:t>
            </a:r>
            <a:endParaRPr lang="en-US" sz="4900" b="1" dirty="0">
              <a:solidFill>
                <a:srgbClr val="9900CC"/>
              </a:solidFill>
              <a:latin typeface="Eras Demi ITC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9602" y="1219201"/>
            <a:ext cx="13335000" cy="6324600"/>
          </a:xfrm>
        </p:spPr>
        <p:txBody>
          <a:bodyPr>
            <a:noAutofit/>
          </a:bodyPr>
          <a:lstStyle/>
          <a:p>
            <a:pPr marL="457086" indent="-457086">
              <a:buFont typeface="Wingdings" pitchFamily="2" charset="2"/>
              <a:buChar char="q"/>
            </a:pPr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endParaRPr lang="en-US" sz="3100" dirty="0" smtClean="0"/>
          </a:p>
          <a:p>
            <a:endParaRPr lang="en-US" sz="3100" dirty="0">
              <a:solidFill>
                <a:srgbClr val="002060"/>
              </a:solidFill>
              <a:latin typeface="Eras Demi ITC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571553"/>
              </p:ext>
            </p:extLst>
          </p:nvPr>
        </p:nvGraphicFramePr>
        <p:xfrm>
          <a:off x="1066800" y="1523999"/>
          <a:ext cx="12573002" cy="56362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6629"/>
                <a:gridCol w="3735573"/>
                <a:gridCol w="6400800"/>
              </a:tblGrid>
              <a:tr h="9440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2060"/>
                          </a:solidFill>
                          <a:latin typeface="Eras Demi ITC" pitchFamily="34" charset="0"/>
                          <a:ea typeface="Times New Roman"/>
                          <a:cs typeface="Times New Roman"/>
                        </a:rPr>
                        <a:t>SL.NO.</a:t>
                      </a:r>
                      <a:endParaRPr lang="en-US" sz="3200" dirty="0">
                        <a:latin typeface="Eras Demi ITC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>
                          <a:solidFill>
                            <a:srgbClr val="002060"/>
                          </a:solidFill>
                          <a:latin typeface="Eras Demi ITC"/>
                          <a:ea typeface="Times New Roman"/>
                          <a:cs typeface="Times New Roman"/>
                        </a:rPr>
                        <a:t>Distribution Area</a:t>
                      </a:r>
                      <a:endParaRPr lang="en-US" sz="3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3200" b="1" kern="1200" dirty="0" smtClean="0">
                          <a:solidFill>
                            <a:srgbClr val="002060"/>
                          </a:solidFill>
                          <a:latin typeface="Eras Demi ITC" pitchFamily="34" charset="0"/>
                          <a:ea typeface="+mn-ea"/>
                          <a:cs typeface="+mn-cs"/>
                        </a:rPr>
                        <a:t>Percentage of the marks</a:t>
                      </a:r>
                      <a:endParaRPr lang="en-US" sz="3200" dirty="0">
                        <a:solidFill>
                          <a:srgbClr val="002060"/>
                        </a:solidFill>
                        <a:latin typeface="Eras Demi ITC" pitchFamily="34" charset="0"/>
                      </a:endParaRPr>
                    </a:p>
                  </a:txBody>
                  <a:tcPr/>
                </a:tc>
              </a:tr>
              <a:tr h="9440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70C0"/>
                          </a:solidFill>
                          <a:latin typeface="Eras Demi ITC" pitchFamily="34" charset="0"/>
                          <a:ea typeface="Times New Roman"/>
                          <a:cs typeface="Times New Roman"/>
                        </a:rPr>
                        <a:t>1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70C0"/>
                          </a:solidFill>
                          <a:latin typeface="Eras Demi ITC" panose="020B0805030504020804" pitchFamily="34" charset="0"/>
                          <a:ea typeface="Times New Roman"/>
                          <a:cs typeface="Times New Roman"/>
                        </a:rPr>
                        <a:t>Class Attendance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rgbClr val="0070C0"/>
                          </a:solidFill>
                          <a:latin typeface="Eras Demi ITC" pitchFamily="34" charset="0"/>
                        </a:rPr>
                        <a:t>07</a:t>
                      </a:r>
                      <a:endParaRPr lang="en-US" sz="3200" dirty="0">
                        <a:solidFill>
                          <a:srgbClr val="0070C0"/>
                        </a:solidFill>
                        <a:latin typeface="Eras Demi ITC" pitchFamily="34" charset="0"/>
                      </a:endParaRPr>
                    </a:p>
                  </a:txBody>
                  <a:tcPr/>
                </a:tc>
              </a:tr>
              <a:tr h="9440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70C0"/>
                          </a:solidFill>
                          <a:latin typeface="Eras Demi ITC" pitchFamily="34" charset="0"/>
                          <a:ea typeface="Times New Roman"/>
                          <a:cs typeface="Times New Roman"/>
                        </a:rPr>
                        <a:t>2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70C0"/>
                          </a:solidFill>
                          <a:latin typeface="Eras Demi ITC" panose="020B0805030504020804" pitchFamily="34" charset="0"/>
                          <a:ea typeface="Times New Roman"/>
                          <a:cs typeface="Times New Roman"/>
                        </a:rPr>
                        <a:t>Quiz/ Class Test 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rgbClr val="0070C0"/>
                          </a:solidFill>
                          <a:latin typeface="Eras Demi ITC" pitchFamily="34" charset="0"/>
                        </a:rPr>
                        <a:t>15 </a:t>
                      </a:r>
                      <a:r>
                        <a:rPr lang="en-US" sz="3200" dirty="0" smtClean="0">
                          <a:solidFill>
                            <a:srgbClr val="0070C0"/>
                          </a:solidFill>
                          <a:latin typeface="Eras Demi ITC" pitchFamily="34" charset="0"/>
                        </a:rPr>
                        <a:t>(4</a:t>
                      </a:r>
                      <a:r>
                        <a:rPr lang="en-US" sz="3200" baseline="0" dirty="0" smtClean="0">
                          <a:solidFill>
                            <a:srgbClr val="0070C0"/>
                          </a:solidFill>
                          <a:latin typeface="Eras Demi ITC" pitchFamily="34" charset="0"/>
                        </a:rPr>
                        <a:t> Class tests# 2 online/2 face to face class</a:t>
                      </a:r>
                      <a:endParaRPr lang="en-US" sz="3200" dirty="0">
                        <a:solidFill>
                          <a:srgbClr val="0070C0"/>
                        </a:solidFill>
                        <a:latin typeface="Eras Demi ITC" pitchFamily="34" charset="0"/>
                      </a:endParaRPr>
                    </a:p>
                  </a:txBody>
                  <a:tcPr/>
                </a:tc>
              </a:tr>
              <a:tr h="5700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70C0"/>
                          </a:solidFill>
                          <a:latin typeface="Eras Demi ITC" pitchFamily="34" charset="0"/>
                          <a:ea typeface="Times New Roman"/>
                          <a:cs typeface="Times New Roman"/>
                        </a:rPr>
                        <a:t>3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70C0"/>
                          </a:solidFill>
                          <a:latin typeface="Eras Demi ITC" panose="020B0805030504020804" pitchFamily="34" charset="0"/>
                          <a:ea typeface="Times New Roman"/>
                          <a:cs typeface="Times New Roman"/>
                        </a:rPr>
                        <a:t>Presentation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rgbClr val="0070C0"/>
                          </a:solidFill>
                          <a:latin typeface="Eras Demi ITC" pitchFamily="34" charset="0"/>
                        </a:rPr>
                        <a:t>08 (2+3+3)</a:t>
                      </a:r>
                      <a:endParaRPr lang="en-US" sz="3200" dirty="0">
                        <a:solidFill>
                          <a:srgbClr val="0070C0"/>
                        </a:solidFill>
                        <a:latin typeface="Eras Demi ITC" pitchFamily="34" charset="0"/>
                      </a:endParaRPr>
                    </a:p>
                  </a:txBody>
                  <a:tcPr/>
                </a:tc>
              </a:tr>
              <a:tr h="5700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70C0"/>
                          </a:solidFill>
                          <a:latin typeface="Eras Demi ITC" pitchFamily="34" charset="0"/>
                          <a:ea typeface="Times New Roman"/>
                          <a:cs typeface="Times New Roman"/>
                        </a:rPr>
                        <a:t>4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70C0"/>
                          </a:solidFill>
                          <a:latin typeface="Eras Demi ITC" panose="020B0805030504020804" pitchFamily="34" charset="0"/>
                          <a:ea typeface="Times New Roman"/>
                          <a:cs typeface="Times New Roman"/>
                        </a:rPr>
                        <a:t>Assignment</a:t>
                      </a: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rgbClr val="0070C0"/>
                          </a:solidFill>
                          <a:latin typeface="Eras Demi ITC" pitchFamily="34" charset="0"/>
                        </a:rPr>
                        <a:t>05 (2+3)</a:t>
                      </a:r>
                      <a:endParaRPr lang="en-US" sz="3200" dirty="0">
                        <a:solidFill>
                          <a:srgbClr val="0070C0"/>
                        </a:solidFill>
                        <a:latin typeface="Eras Demi ITC" pitchFamily="34" charset="0"/>
                      </a:endParaRPr>
                    </a:p>
                  </a:txBody>
                  <a:tcPr/>
                </a:tc>
              </a:tr>
              <a:tr h="57007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solidFill>
                            <a:srgbClr val="0070C0"/>
                          </a:solidFill>
                          <a:latin typeface="Eras Demi ITC" pitchFamily="34" charset="0"/>
                          <a:ea typeface="Times New Roman"/>
                          <a:cs typeface="Times New Roman"/>
                        </a:rPr>
                        <a:t>5</a:t>
                      </a:r>
                      <a:endParaRPr lang="en-US" sz="3200" dirty="0">
                        <a:solidFill>
                          <a:srgbClr val="0070C0"/>
                        </a:solidFill>
                        <a:latin typeface="Eras Demi ITC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solidFill>
                            <a:srgbClr val="0070C0"/>
                          </a:solidFill>
                          <a:latin typeface="Eras Demi ITC" panose="020B0805030504020804" pitchFamily="34" charset="0"/>
                          <a:ea typeface="Times New Roman"/>
                          <a:cs typeface="Times New Roman"/>
                        </a:rPr>
                        <a:t>Semester Final</a:t>
                      </a:r>
                      <a:endParaRPr lang="en-US" sz="3200" dirty="0">
                        <a:solidFill>
                          <a:srgbClr val="0070C0"/>
                        </a:solidFill>
                        <a:latin typeface="Eras Demi ITC" panose="020B08050305040208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>
                          <a:solidFill>
                            <a:srgbClr val="0070C0"/>
                          </a:solidFill>
                          <a:latin typeface="Eras Demi ITC" pitchFamily="34" charset="0"/>
                        </a:rPr>
                        <a:t>50</a:t>
                      </a:r>
                      <a:endParaRPr lang="en-US" sz="3200" dirty="0">
                        <a:solidFill>
                          <a:srgbClr val="0070C0"/>
                        </a:solidFill>
                        <a:latin typeface="Eras Demi ITC" pitchFamily="34" charset="0"/>
                      </a:endParaRPr>
                    </a:p>
                  </a:txBody>
                  <a:tcPr/>
                </a:tc>
              </a:tr>
              <a:tr h="94404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solidFill>
                          <a:srgbClr val="0070C0"/>
                        </a:solidFill>
                        <a:latin typeface="Eras Demi ITC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3200" dirty="0">
                        <a:solidFill>
                          <a:srgbClr val="0070C0"/>
                        </a:solidFill>
                        <a:latin typeface="Eras Demi ITC" panose="020B0805030504020804" pitchFamily="34" charset="0"/>
                        <a:ea typeface="Times New Roman"/>
                        <a:cs typeface="Times New Roman"/>
                      </a:endParaRPr>
                    </a:p>
                  </a:txBody>
                  <a:tcPr marL="68581" marR="68581" marT="0" marB="0"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rgbClr val="0070C0"/>
                        </a:solidFill>
                        <a:latin typeface="Eras Demi IT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600" y="457200"/>
            <a:ext cx="14020800" cy="10668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pPr marL="1028443" indent="-102844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smtClean="0">
                <a:solidFill>
                  <a:srgbClr val="00297A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Answer Scripts !!</a:t>
            </a:r>
            <a:endParaRPr lang="en-US" sz="4000" b="1" dirty="0">
              <a:solidFill>
                <a:srgbClr val="00297A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27" name="Picture 3" descr="C:\Users\Administrator\Downloads\IMG_20170824_08555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-533400" y="2514600"/>
            <a:ext cx="6096000" cy="4572000"/>
          </a:xfrm>
          <a:prstGeom prst="rect">
            <a:avLst/>
          </a:prstGeom>
          <a:noFill/>
        </p:spPr>
      </p:pic>
      <p:pic>
        <p:nvPicPr>
          <p:cNvPr id="1028" name="Picture 4" descr="C:\Users\Administrator\Downloads\IMG_20170824_08583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53600" y="1752600"/>
            <a:ext cx="4572000" cy="6096000"/>
          </a:xfrm>
          <a:prstGeom prst="rect">
            <a:avLst/>
          </a:prstGeom>
          <a:noFill/>
        </p:spPr>
      </p:pic>
      <p:pic>
        <p:nvPicPr>
          <p:cNvPr id="1029" name="Picture 5" descr="C:\Users\Administrator\Downloads\IMG_20170824_08595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6200000">
            <a:off x="4191001" y="2514600"/>
            <a:ext cx="6096000" cy="4572000"/>
          </a:xfrm>
          <a:prstGeom prst="rect">
            <a:avLst/>
          </a:prstGeom>
          <a:noFill/>
        </p:spPr>
      </p:pic>
    </p:spTree>
  </p:cSld>
  <p:clrMapOvr>
    <a:masterClrMapping/>
  </p:clrMapOvr>
  <p:transition>
    <p:pull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760"/>
            <a:ext cx="14630400" cy="10058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  </a:t>
            </a:r>
            <a:r>
              <a:rPr lang="en-US" sz="4900" dirty="0" smtClean="0">
                <a:solidFill>
                  <a:srgbClr val="9900CC"/>
                </a:solidFill>
                <a:latin typeface="Eras Demi ITC" pitchFamily="34" charset="0"/>
              </a:rPr>
              <a:t>Reference Books</a:t>
            </a:r>
            <a:endParaRPr lang="en-US" sz="4900" b="1" dirty="0">
              <a:solidFill>
                <a:srgbClr val="9900CC"/>
              </a:solidFill>
              <a:latin typeface="Eras Demi ITC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1371600"/>
            <a:ext cx="13335000" cy="7086600"/>
          </a:xfrm>
        </p:spPr>
        <p:txBody>
          <a:bodyPr>
            <a:noAutofit/>
          </a:bodyPr>
          <a:lstStyle/>
          <a:p>
            <a:pPr marL="514221" indent="-514221">
              <a:buFont typeface="Wingdings" pitchFamily="2" charset="2"/>
              <a:buChar char="q"/>
            </a:pP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Ausamapta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Atmajiboni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(Unfinished Memories), Sheikh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Mujibur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Rahman, The University Press Limited, 2012. </a:t>
            </a:r>
          </a:p>
          <a:p>
            <a:pPr marL="514221" indent="-514221">
              <a:buFont typeface="Wingdings" pitchFamily="2" charset="2"/>
              <a:buChar char="q"/>
            </a:pP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Bangladesh Revised -A Comprehensive Study of an Asian Nation,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Muhamad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Ruhul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Amin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, OSDER Publications; October-2010.</a:t>
            </a:r>
          </a:p>
          <a:p>
            <a:pPr marL="514221" indent="-514221">
              <a:buFont typeface="Wingdings" pitchFamily="2" charset="2"/>
              <a:buChar char="q"/>
            </a:pP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Banglapeadia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, National Encyclopedia of Bangladesh. Volume-1 to 10, Asiatic Society of Bangladesh, March, 2003.</a:t>
            </a:r>
          </a:p>
          <a:p>
            <a:pPr marL="514221" indent="-514221">
              <a:buFont typeface="Wingdings" pitchFamily="2" charset="2"/>
              <a:buChar char="q"/>
            </a:pP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History of Bangladesh (1704-1947), edited by-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Sirajul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Islam, Asiatic Society of Bangladesh, and Vol-1 &amp; 3, 1992.</a:t>
            </a:r>
          </a:p>
          <a:p>
            <a:pPr marL="514221" indent="-514221">
              <a:buFont typeface="Wingdings" pitchFamily="2" charset="2"/>
              <a:buChar char="q"/>
            </a:pP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Constitution, Constitutional Law and Politics: Bangladesh Perspectives, Md.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Abul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Halim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, Rico Printers, Dhaka, 2003.</a:t>
            </a:r>
          </a:p>
          <a:p>
            <a:pPr marL="457086" indent="-457086">
              <a:buFont typeface="Wingdings" pitchFamily="2" charset="2"/>
              <a:buChar char="q"/>
            </a:pPr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endParaRPr lang="en-US" sz="3100" dirty="0" smtClean="0"/>
          </a:p>
          <a:p>
            <a:pPr indent="-457086"/>
            <a:endParaRPr lang="en-US" sz="3100" dirty="0">
              <a:solidFill>
                <a:srgbClr val="002060"/>
              </a:solidFill>
              <a:latin typeface="Eras Demi ITC" pitchFamily="34" charset="0"/>
            </a:endParaRP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760"/>
            <a:ext cx="14630400" cy="10058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  </a:t>
            </a:r>
            <a:r>
              <a:rPr lang="en-US" sz="4900" dirty="0" smtClean="0">
                <a:solidFill>
                  <a:srgbClr val="9900CC"/>
                </a:solidFill>
                <a:latin typeface="Eras Demi ITC" pitchFamily="34" charset="0"/>
              </a:rPr>
              <a:t>Reference Books (Cont.)</a:t>
            </a:r>
            <a:endParaRPr lang="en-US" sz="4900" b="1" dirty="0">
              <a:solidFill>
                <a:srgbClr val="9900CC"/>
              </a:solidFill>
              <a:latin typeface="Eras Demi ITC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8600" y="1371600"/>
            <a:ext cx="14173200" cy="6553200"/>
          </a:xfrm>
        </p:spPr>
        <p:txBody>
          <a:bodyPr>
            <a:noAutofit/>
          </a:bodyPr>
          <a:lstStyle/>
          <a:p>
            <a:pPr marL="457086" indent="-457086">
              <a:buFont typeface="Wingdings" pitchFamily="2" charset="2"/>
              <a:buChar char="q"/>
            </a:pP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Bangladesh Studies: Politics, Administration, Rural Development and Foreign  Policy, Edited by- Mohammad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Mohabbat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Khan &amp;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Syed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Anwar Husain, Center for    Administrative Studies, 1985.</a:t>
            </a:r>
          </a:p>
          <a:p>
            <a:pPr marL="457086" indent="-457086">
              <a:buFont typeface="Wingdings" pitchFamily="2" charset="2"/>
              <a:buChar char="q"/>
            </a:pP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Bangladesh, On the Threshold of the Twenty-first Century; Edited by-A.M.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Chowdhury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&amp;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Fakrul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Alam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, Asiatic Society of Bangladesh, 2002. </a:t>
            </a:r>
          </a:p>
          <a:p>
            <a:pPr marL="457086" indent="-457086">
              <a:buFont typeface="Wingdings" pitchFamily="2" charset="2"/>
              <a:buChar char="q"/>
            </a:pP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Socio-Economic Condition in Bangladesh,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Chowdhury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Tamzid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Ahmed,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Tapan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Prakashon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, Dhaka. </a:t>
            </a:r>
          </a:p>
          <a:p>
            <a:pPr marL="457086" indent="-457086">
              <a:buFont typeface="Wingdings" pitchFamily="2" charset="2"/>
              <a:buChar char="q"/>
            </a:pP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The Politics of Nationalism: The Case of the CHT, Bangladesh,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Amena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Mohsin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, University Press Limited, Dhaka, 1997.</a:t>
            </a:r>
          </a:p>
          <a:p>
            <a:pPr marL="457086" indent="-457086">
              <a:buFont typeface="Wingdings" pitchFamily="2" charset="2"/>
              <a:buChar char="q"/>
            </a:pPr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endParaRPr lang="en-US" sz="3100" dirty="0" smtClean="0"/>
          </a:p>
          <a:p>
            <a:pPr indent="-457086"/>
            <a:endParaRPr lang="en-US" sz="3100" dirty="0">
              <a:solidFill>
                <a:srgbClr val="002060"/>
              </a:solidFill>
              <a:latin typeface="Eras Demi ITC" pitchFamily="34" charset="0"/>
            </a:endParaRP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760"/>
            <a:ext cx="14630400" cy="10058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  </a:t>
            </a:r>
            <a:r>
              <a:rPr lang="en-US" sz="4900" dirty="0" smtClean="0">
                <a:solidFill>
                  <a:srgbClr val="9900CC"/>
                </a:solidFill>
                <a:latin typeface="Eras Demi ITC" pitchFamily="34" charset="0"/>
              </a:rPr>
              <a:t>Reference Books (Cont.)</a:t>
            </a:r>
            <a:endParaRPr lang="en-US" sz="4900" b="1" dirty="0">
              <a:solidFill>
                <a:srgbClr val="9900CC"/>
              </a:solidFill>
              <a:latin typeface="Eras Demi ITC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33400" y="1447802"/>
            <a:ext cx="13563600" cy="6553200"/>
          </a:xfrm>
        </p:spPr>
        <p:txBody>
          <a:bodyPr>
            <a:noAutofit/>
          </a:bodyPr>
          <a:lstStyle/>
          <a:p>
            <a:pPr marL="514221" indent="-514221">
              <a:buFont typeface="Wingdings" pitchFamily="2" charset="2"/>
              <a:buChar char="q"/>
            </a:pP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Bangladesher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Itihash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, Dr. M.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Abdur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Rahim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, Dr. Abdul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Momin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Chowdhury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, Dr. A.B.M.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Mahmood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and Dr.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Sirajul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Islam,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Nawroze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Kitabistan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, Dhaka-1000.</a:t>
            </a:r>
          </a:p>
          <a:p>
            <a:pPr marL="514221" indent="-514221">
              <a:buFont typeface="Wingdings" pitchFamily="2" charset="2"/>
              <a:buChar char="q"/>
            </a:pP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Bangladesh Economic Review Report, Ministry of Finance, Government of Bangladesh.</a:t>
            </a:r>
          </a:p>
          <a:p>
            <a:pPr marL="514221" indent="-514221">
              <a:buFont typeface="Wingdings" pitchFamily="2" charset="2"/>
              <a:buChar char="q"/>
            </a:pP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Kapur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, A. C. (2009). Principles of Political Sciences, 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Chand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Publisher.</a:t>
            </a:r>
          </a:p>
          <a:p>
            <a:pPr marL="514221" indent="-514221">
              <a:buFont typeface="Wingdings" pitchFamily="2" charset="2"/>
              <a:buChar char="q"/>
            </a:pP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Jahan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, R. (</a:t>
            </a:r>
            <a:r>
              <a:rPr lang="en-US" sz="3100" dirty="0" err="1" smtClean="0">
                <a:solidFill>
                  <a:srgbClr val="002060"/>
                </a:solidFill>
                <a:latin typeface="Eras Demi ITC" pitchFamily="34" charset="0"/>
              </a:rPr>
              <a:t>ed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), (1994). Bangladesh Politics: Problems and Issues, University Press Limited, Dhaka.</a:t>
            </a:r>
          </a:p>
          <a:p>
            <a:pPr marL="457086" indent="-457086">
              <a:buFont typeface="Wingdings" pitchFamily="2" charset="2"/>
              <a:buChar char="q"/>
            </a:pPr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endParaRPr lang="en-US" sz="3100" dirty="0" smtClean="0"/>
          </a:p>
          <a:p>
            <a:pPr indent="-457086"/>
            <a:endParaRPr lang="en-US" sz="3100" dirty="0">
              <a:solidFill>
                <a:srgbClr val="002060"/>
              </a:solidFill>
              <a:latin typeface="Eras Demi ITC" pitchFamily="34" charset="0"/>
            </a:endParaRP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71800" y="609603"/>
            <a:ext cx="8382000" cy="10668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pPr marL="1028443" indent="-1028443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Role of Nature!!!</a:t>
            </a:r>
            <a:endParaRPr lang="en-US" sz="4900" dirty="0">
              <a:solidFill>
                <a:srgbClr val="00B050"/>
              </a:solidFill>
              <a:latin typeface="Eras Bold ITC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819275"/>
            <a:ext cx="38100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840352"/>
            <a:ext cx="3810000" cy="285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1819275"/>
            <a:ext cx="3838103" cy="28785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857" y="4837481"/>
            <a:ext cx="3810000" cy="2857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4819647"/>
            <a:ext cx="3810000" cy="30069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4819647"/>
            <a:ext cx="3838103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15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9200" y="838200"/>
            <a:ext cx="12420600" cy="10058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  </a:t>
            </a:r>
            <a:r>
              <a:rPr lang="en-US" sz="4900" dirty="0" smtClean="0">
                <a:solidFill>
                  <a:srgbClr val="9900CC"/>
                </a:solidFill>
                <a:latin typeface="Eras Demi ITC" pitchFamily="34" charset="0"/>
              </a:rPr>
              <a:t>Be Positive</a:t>
            </a:r>
            <a:endParaRPr lang="en-US" sz="4900" dirty="0">
              <a:solidFill>
                <a:srgbClr val="9900CC"/>
              </a:solidFill>
              <a:latin typeface="Eras Demi ITC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33400" y="1600200"/>
            <a:ext cx="13258800" cy="7086600"/>
          </a:xfrm>
        </p:spPr>
        <p:txBody>
          <a:bodyPr>
            <a:noAutofit/>
          </a:bodyPr>
          <a:lstStyle/>
          <a:p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/>
            </a:r>
            <a:b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</a:br>
            <a:r>
              <a:rPr lang="en-US" sz="3100" dirty="0" smtClean="0"/>
              <a:t/>
            </a:r>
            <a:br>
              <a:rPr lang="en-US" sz="3100" dirty="0" smtClean="0"/>
            </a:br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endParaRPr lang="en-US" sz="3100" dirty="0" smtClean="0"/>
          </a:p>
          <a:p>
            <a:pPr indent="-457086"/>
            <a:endParaRPr lang="en-US" sz="3100" dirty="0">
              <a:solidFill>
                <a:srgbClr val="002060"/>
              </a:solidFill>
              <a:latin typeface="Eras Demi ITC" pitchFamily="34" charset="0"/>
            </a:endParaRPr>
          </a:p>
        </p:txBody>
      </p:sp>
      <p:pic>
        <p:nvPicPr>
          <p:cNvPr id="6" name="Picture 5" descr="C:\Users\Administrator\Desktop\11251772_950185825003077_397068325566950733_n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057400"/>
            <a:ext cx="6324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https://scontent.fmaa1-2.fna.fbcdn.net/hphotos-xtp1/v/t1.0-9/11233256_10153772751582755_5237439731499420933_n.jpg?oh=bdd8dee4081a1266c3c7dc18b8416165&amp;oe=56B86B1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2400" y="2057400"/>
            <a:ext cx="5867400" cy="4876800"/>
          </a:xfrm>
          <a:prstGeom prst="rect">
            <a:avLst/>
          </a:prstGeom>
          <a:noFill/>
        </p:spPr>
      </p:pic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2000" y="365760"/>
            <a:ext cx="13182600" cy="8534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  </a:t>
            </a:r>
            <a:r>
              <a:rPr lang="en-US" sz="4900" dirty="0" smtClean="0">
                <a:solidFill>
                  <a:srgbClr val="9900CC"/>
                </a:solidFill>
                <a:latin typeface="Eras Demi ITC" pitchFamily="34" charset="0"/>
              </a:rPr>
              <a:t>Come out of the Box</a:t>
            </a:r>
            <a:endParaRPr lang="en-US" sz="4900" dirty="0">
              <a:solidFill>
                <a:srgbClr val="9900CC"/>
              </a:solidFill>
              <a:latin typeface="Eras Demi ITC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33400" y="1600200"/>
            <a:ext cx="13258800" cy="7086600"/>
          </a:xfrm>
        </p:spPr>
        <p:txBody>
          <a:bodyPr>
            <a:noAutofit/>
          </a:bodyPr>
          <a:lstStyle/>
          <a:p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/>
            </a:r>
            <a:b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</a:br>
            <a:r>
              <a:rPr lang="en-US" sz="3100" dirty="0" smtClean="0"/>
              <a:t/>
            </a:r>
            <a:br>
              <a:rPr lang="en-US" sz="3100" dirty="0" smtClean="0"/>
            </a:br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endParaRPr lang="en-US" sz="3100" dirty="0" smtClean="0"/>
          </a:p>
          <a:p>
            <a:pPr indent="-457086"/>
            <a:endParaRPr lang="en-US" sz="3100" dirty="0">
              <a:solidFill>
                <a:srgbClr val="002060"/>
              </a:solidFill>
              <a:latin typeface="Eras Demi ITC" pitchFamily="34" charset="0"/>
            </a:endParaRPr>
          </a:p>
        </p:txBody>
      </p:sp>
      <p:pic>
        <p:nvPicPr>
          <p:cNvPr id="1026" name="Picture 2" descr="E:\Development Studies\MDS\New folder\IMG_20151229_1457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447800"/>
            <a:ext cx="3771900" cy="5029200"/>
          </a:xfrm>
          <a:prstGeom prst="rect">
            <a:avLst/>
          </a:prstGeom>
          <a:noFill/>
        </p:spPr>
      </p:pic>
      <p:pic>
        <p:nvPicPr>
          <p:cNvPr id="1027" name="Picture 3" descr="E:\Development Studies\MDS\New folder\IMG_20151229_22002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15400" y="1371602"/>
            <a:ext cx="5029200" cy="5045082"/>
          </a:xfrm>
          <a:prstGeom prst="rect">
            <a:avLst/>
          </a:prstGeom>
          <a:noFill/>
        </p:spPr>
      </p:pic>
      <p:pic>
        <p:nvPicPr>
          <p:cNvPr id="1029" name="Picture 5" descr="C:\Users\Administrator\Downloads\IMG_20151229_1457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1371600"/>
            <a:ext cx="3771900" cy="5029200"/>
          </a:xfrm>
          <a:prstGeom prst="rect">
            <a:avLst/>
          </a:prstGeom>
          <a:noFill/>
        </p:spPr>
      </p:pic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" y="365760"/>
            <a:ext cx="12877800" cy="10058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  Can we </a:t>
            </a:r>
            <a:r>
              <a:rPr lang="en-US" sz="4900" b="1" dirty="0" smtClean="0">
                <a:solidFill>
                  <a:srgbClr val="9900CC"/>
                </a:solidFill>
                <a:latin typeface="Eras Demi ITC" pitchFamily="34" charset="0"/>
              </a:rPr>
              <a:t>change to make a better world?</a:t>
            </a:r>
            <a:endParaRPr lang="en-US" sz="4900" b="1" dirty="0">
              <a:solidFill>
                <a:srgbClr val="9900CC"/>
              </a:solidFill>
              <a:latin typeface="Eras Demi ITC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33400" y="1600200"/>
            <a:ext cx="13258800" cy="7086600"/>
          </a:xfrm>
        </p:spPr>
        <p:txBody>
          <a:bodyPr>
            <a:noAutofit/>
          </a:bodyPr>
          <a:lstStyle/>
          <a:p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/>
            </a:r>
            <a:b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</a:br>
            <a:r>
              <a:rPr lang="en-US" sz="3100" dirty="0" smtClean="0"/>
              <a:t/>
            </a:r>
            <a:br>
              <a:rPr lang="en-US" sz="3100" dirty="0" smtClean="0"/>
            </a:br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endParaRPr lang="en-US" sz="3100" dirty="0" smtClean="0"/>
          </a:p>
          <a:p>
            <a:pPr indent="-457086"/>
            <a:endParaRPr lang="en-US" sz="3100" dirty="0">
              <a:solidFill>
                <a:srgbClr val="002060"/>
              </a:solidFill>
              <a:latin typeface="Eras Demi ITC" pitchFamily="34" charset="0"/>
            </a:endParaRPr>
          </a:p>
        </p:txBody>
      </p:sp>
      <p:pic>
        <p:nvPicPr>
          <p:cNvPr id="8" name="Picture 7" descr="J:\IMG_20180116_152937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524000"/>
            <a:ext cx="6553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J:\IMG_20180207_001029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15200" y="1524000"/>
            <a:ext cx="6172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ChangeArrowheads="1"/>
          </p:cNvSpPr>
          <p:nvPr/>
        </p:nvSpPr>
        <p:spPr bwMode="auto">
          <a:xfrm>
            <a:off x="1905000" y="1654314"/>
            <a:ext cx="9677400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Times New Roman" pitchFamily="18" charset="0"/>
              </a:rPr>
              <a:t>Etymological Meaning of Education-1 </a:t>
            </a:r>
            <a:endParaRPr kumimoji="0" lang="en-US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762000" y="2612172"/>
            <a:ext cx="12801600" cy="409342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Eras Demi ITC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4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Times New Roman" pitchFamily="18" charset="0"/>
              </a:rPr>
              <a:t>In English the term “Education” has been derived from two Latin words </a:t>
            </a:r>
            <a:r>
              <a:rPr kumimoji="0" lang="en-US" sz="3400" b="1" i="0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Times New Roman" pitchFamily="18" charset="0"/>
              </a:rPr>
              <a:t>Educare</a:t>
            </a:r>
            <a:r>
              <a:rPr kumimoji="0" lang="en-US" sz="3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en-US" sz="34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Times New Roman" pitchFamily="18" charset="0"/>
              </a:rPr>
              <a:t>(</a:t>
            </a:r>
            <a:r>
              <a:rPr kumimoji="0" lang="en-US" sz="3400" b="0" i="0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Times New Roman" pitchFamily="18" charset="0"/>
              </a:rPr>
              <a:t>Educere</a:t>
            </a:r>
            <a:r>
              <a:rPr kumimoji="0" lang="en-US" sz="34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Times New Roman" pitchFamily="18" charset="0"/>
              </a:rPr>
              <a:t>) and </a:t>
            </a:r>
            <a:r>
              <a:rPr kumimoji="0" lang="en-US" sz="3400" b="1" i="0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Times New Roman" pitchFamily="18" charset="0"/>
              </a:rPr>
              <a:t>Educatum</a:t>
            </a:r>
            <a:r>
              <a:rPr kumimoji="0" lang="en-US" sz="3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Times New Roman" pitchFamily="18" charset="0"/>
              </a:rPr>
              <a:t>.</a:t>
            </a:r>
            <a:r>
              <a:rPr kumimoji="0" lang="en-US" sz="34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Times New Roman" pitchFamily="18" charset="0"/>
              </a:rPr>
              <a:t> “</a:t>
            </a:r>
            <a:r>
              <a:rPr kumimoji="0" lang="en-US" sz="3400" b="0" i="0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Times New Roman" pitchFamily="18" charset="0"/>
              </a:rPr>
              <a:t>Educare</a:t>
            </a:r>
            <a:r>
              <a:rPr kumimoji="0" lang="en-US" sz="34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Times New Roman" pitchFamily="18" charset="0"/>
              </a:rPr>
              <a:t>” means to </a:t>
            </a:r>
            <a:r>
              <a:rPr kumimoji="0" lang="en-US" sz="3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Times New Roman" pitchFamily="18" charset="0"/>
              </a:rPr>
              <a:t>train or mould</a:t>
            </a:r>
            <a:r>
              <a:rPr kumimoji="0" lang="en-US" sz="34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Times New Roman" pitchFamily="18" charset="0"/>
              </a:rPr>
              <a:t>. It again means to </a:t>
            </a:r>
            <a:r>
              <a:rPr kumimoji="0" lang="en-US" sz="3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Times New Roman" pitchFamily="18" charset="0"/>
              </a:rPr>
              <a:t>bring up or to lead out or to draw out</a:t>
            </a:r>
            <a:r>
              <a:rPr kumimoji="0" lang="en-US" sz="34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Times New Roman" pitchFamily="18" charset="0"/>
              </a:rPr>
              <a:t>, propulsion </a:t>
            </a:r>
            <a:r>
              <a:rPr kumimoji="0" lang="en-US" sz="3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Times New Roman" pitchFamily="18" charset="0"/>
              </a:rPr>
              <a:t>from inward to outward</a:t>
            </a:r>
            <a:r>
              <a:rPr kumimoji="0" lang="en-US" sz="34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Times New Roman" pitchFamily="18" charset="0"/>
              </a:rPr>
              <a:t>. The term “</a:t>
            </a:r>
            <a:r>
              <a:rPr kumimoji="0" lang="en-US" sz="3400" b="0" i="0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Times New Roman" pitchFamily="18" charset="0"/>
              </a:rPr>
              <a:t>Educatum</a:t>
            </a:r>
            <a:r>
              <a:rPr kumimoji="0" lang="en-US" sz="34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Times New Roman" pitchFamily="18" charset="0"/>
              </a:rPr>
              <a:t>” denotes the </a:t>
            </a:r>
            <a:r>
              <a:rPr kumimoji="0" lang="en-US" sz="3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Times New Roman" pitchFamily="18" charset="0"/>
              </a:rPr>
              <a:t>act of teaching</a:t>
            </a:r>
            <a:r>
              <a:rPr kumimoji="0" lang="en-US" sz="34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Times New Roman" pitchFamily="18" charset="0"/>
              </a:rPr>
              <a:t>. It throws light on the principles and practice of teaching.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Eras Demi ITC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365760"/>
            <a:ext cx="13258800" cy="11582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 </a:t>
            </a:r>
            <a:r>
              <a:rPr lang="en-US" sz="4900" dirty="0" smtClean="0">
                <a:solidFill>
                  <a:srgbClr val="9900CC"/>
                </a:solidFill>
                <a:latin typeface="Eras Demi ITC" pitchFamily="34" charset="0"/>
              </a:rPr>
              <a:t>Approaching for Future Development</a:t>
            </a:r>
            <a:endParaRPr lang="en-US" sz="4900" dirty="0">
              <a:solidFill>
                <a:srgbClr val="9900CC"/>
              </a:solidFill>
              <a:latin typeface="Eras Bold ITC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33400" y="1676400"/>
            <a:ext cx="13258800" cy="4419603"/>
          </a:xfrm>
          <a:solidFill>
            <a:schemeClr val="bg2"/>
          </a:solidFill>
        </p:spPr>
        <p:txBody>
          <a:bodyPr/>
          <a:lstStyle/>
          <a:p>
            <a:pPr marL="514221" indent="-514221">
              <a:buFont typeface="Wingdings" pitchFamily="2" charset="2"/>
              <a:buChar char="q"/>
            </a:pPr>
            <a:r>
              <a:rPr lang="en-US" sz="3600" dirty="0" smtClean="0">
                <a:solidFill>
                  <a:srgbClr val="002060"/>
                </a:solidFill>
                <a:latin typeface="Eras Demi ITC" pitchFamily="34" charset="0"/>
              </a:rPr>
              <a:t>How to develop yourself? Your Commitment/passionate </a:t>
            </a:r>
          </a:p>
          <a:p>
            <a:pPr marL="514221" indent="-514221">
              <a:buFont typeface="Wingdings" pitchFamily="2" charset="2"/>
              <a:buChar char="q"/>
            </a:pPr>
            <a:r>
              <a:rPr lang="en-US" sz="3600" dirty="0" smtClean="0">
                <a:solidFill>
                  <a:srgbClr val="002060"/>
                </a:solidFill>
                <a:latin typeface="Eras Demi ITC" pitchFamily="34" charset="0"/>
              </a:rPr>
              <a:t>Area of Development: </a:t>
            </a:r>
            <a:r>
              <a:rPr lang="en-US" sz="3600" dirty="0" smtClean="0">
                <a:solidFill>
                  <a:srgbClr val="FF0000"/>
                </a:solidFill>
                <a:latin typeface="Eras Demi ITC" pitchFamily="34" charset="0"/>
              </a:rPr>
              <a:t>Knowledge of English</a:t>
            </a:r>
            <a:r>
              <a:rPr lang="en-US" sz="3600" dirty="0" smtClean="0">
                <a:solidFill>
                  <a:srgbClr val="002060"/>
                </a:solidFill>
                <a:latin typeface="Eras Demi ITC" pitchFamily="34" charset="0"/>
              </a:rPr>
              <a:t>, </a:t>
            </a:r>
            <a:r>
              <a:rPr lang="en-US" sz="3600" dirty="0" smtClean="0">
                <a:solidFill>
                  <a:srgbClr val="FF0000"/>
                </a:solidFill>
                <a:latin typeface="Eras Demi ITC" pitchFamily="34" charset="0"/>
              </a:rPr>
              <a:t>IT,</a:t>
            </a:r>
            <a:r>
              <a:rPr lang="en-US" sz="3600" dirty="0" smtClean="0">
                <a:solidFill>
                  <a:srgbClr val="002060"/>
                </a:solidFill>
                <a:latin typeface="Eras Demi ITC" pitchFamily="34" charset="0"/>
              </a:rPr>
              <a:t> </a:t>
            </a:r>
            <a:r>
              <a:rPr lang="en-US" sz="3600" dirty="0" smtClean="0">
                <a:solidFill>
                  <a:srgbClr val="FF0000"/>
                </a:solidFill>
                <a:latin typeface="Eras Demi ITC" pitchFamily="34" charset="0"/>
              </a:rPr>
              <a:t>Smartness,</a:t>
            </a:r>
            <a:r>
              <a:rPr lang="en-US" sz="3600" dirty="0" smtClean="0">
                <a:solidFill>
                  <a:srgbClr val="002060"/>
                </a:solidFill>
                <a:latin typeface="Eras Demi ITC" pitchFamily="34" charset="0"/>
              </a:rPr>
              <a:t> and be </a:t>
            </a:r>
            <a:r>
              <a:rPr lang="en-US" sz="3600" dirty="0" smtClean="0">
                <a:solidFill>
                  <a:srgbClr val="FF0000"/>
                </a:solidFill>
                <a:latin typeface="Eras Demi ITC" pitchFamily="34" charset="0"/>
              </a:rPr>
              <a:t>Communicative</a:t>
            </a:r>
          </a:p>
          <a:p>
            <a:pPr marL="514221" indent="-514221">
              <a:buFont typeface="Wingdings" pitchFamily="2" charset="2"/>
              <a:buChar char="q"/>
            </a:pPr>
            <a:r>
              <a:rPr lang="en-US" sz="3600" dirty="0" smtClean="0">
                <a:solidFill>
                  <a:srgbClr val="002060"/>
                </a:solidFill>
                <a:latin typeface="Eras Demi ITC" pitchFamily="34" charset="0"/>
              </a:rPr>
              <a:t>Never demean yourself, Philosophy: just make or mar</a:t>
            </a:r>
          </a:p>
          <a:p>
            <a:pPr marL="514221" indent="-514221">
              <a:buFont typeface="Wingdings" pitchFamily="2" charset="2"/>
              <a:buChar char="q"/>
            </a:pPr>
            <a:r>
              <a:rPr lang="en-US" sz="3600" dirty="0" smtClean="0">
                <a:solidFill>
                  <a:srgbClr val="9900CC"/>
                </a:solidFill>
                <a:latin typeface="Eras Demi ITC" pitchFamily="34" charset="0"/>
              </a:rPr>
              <a:t>We have to love ourselves with all our heart and with all our soul and with all our mind and with all our strength.</a:t>
            </a:r>
          </a:p>
          <a:p>
            <a:endParaRPr lang="en-US" dirty="0"/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617220"/>
            <a:ext cx="13258800" cy="10287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 </a:t>
            </a:r>
            <a:r>
              <a:rPr lang="en-US" sz="4400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Career Development Discourse</a:t>
            </a:r>
            <a:endParaRPr lang="en-US" sz="4400" b="1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533400" y="1920240"/>
            <a:ext cx="13182600" cy="51435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342900" indent="-342900">
              <a:buClr>
                <a:schemeClr val="tx1"/>
              </a:buClr>
            </a:pPr>
            <a:r>
              <a:rPr lang="en-US" b="1" u="sng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Avoiding most common mistakes  in English</a:t>
            </a:r>
          </a:p>
          <a:p>
            <a:pPr marL="342900" indent="-342900">
              <a:buClr>
                <a:schemeClr val="tx1"/>
              </a:buClr>
              <a:buFont typeface="Wingdings" pitchFamily="2" charset="2"/>
              <a:buChar char="q"/>
            </a:pPr>
            <a:r>
              <a:rPr lang="en-US" sz="3200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Use of capital letter</a:t>
            </a:r>
          </a:p>
          <a:p>
            <a:pPr marL="342900" indent="-342900">
              <a:buClr>
                <a:schemeClr val="tx1"/>
              </a:buClr>
              <a:buFont typeface="Wingdings" pitchFamily="2" charset="2"/>
              <a:buChar char="q"/>
            </a:pPr>
            <a:r>
              <a:rPr lang="en-US" sz="3200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Use of auxiliary verb</a:t>
            </a:r>
          </a:p>
          <a:p>
            <a:pPr marL="342900" indent="-342900">
              <a:buClr>
                <a:schemeClr val="tx1"/>
              </a:buClr>
              <a:buFont typeface="Wingdings" pitchFamily="2" charset="2"/>
              <a:buChar char="q"/>
            </a:pPr>
            <a:r>
              <a:rPr lang="en-US" sz="3200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Use of s/</a:t>
            </a:r>
            <a:r>
              <a:rPr lang="en-US" sz="3200" b="1" dirty="0" err="1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es</a:t>
            </a:r>
            <a:endParaRPr lang="en-US" sz="3200" b="1" dirty="0" smtClean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42900" indent="-342900">
              <a:buClr>
                <a:schemeClr val="tx1"/>
              </a:buClr>
              <a:buFont typeface="Wingdings" pitchFamily="2" charset="2"/>
              <a:buChar char="q"/>
            </a:pPr>
            <a:r>
              <a:rPr lang="en-US" sz="3200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Use of article</a:t>
            </a:r>
          </a:p>
          <a:p>
            <a:pPr marL="342900" indent="-342900">
              <a:buClr>
                <a:schemeClr val="tx1"/>
              </a:buClr>
              <a:buFont typeface="Wingdings" pitchFamily="2" charset="2"/>
              <a:buChar char="q"/>
            </a:pPr>
            <a:r>
              <a:rPr lang="en-US" sz="3200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Use  of many/much/some /amount/number etc.</a:t>
            </a:r>
          </a:p>
          <a:p>
            <a:pPr marL="342900" indent="-342900">
              <a:buClr>
                <a:schemeClr val="tx1"/>
              </a:buClr>
              <a:buFont typeface="Wingdings" pitchFamily="2" charset="2"/>
              <a:buChar char="q"/>
            </a:pPr>
            <a:r>
              <a:rPr lang="en-US" sz="3200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Spelling and finally</a:t>
            </a:r>
          </a:p>
          <a:p>
            <a:pPr marL="342900" indent="-342900">
              <a:buClr>
                <a:schemeClr val="tx1"/>
              </a:buClr>
              <a:buFont typeface="Wingdings" pitchFamily="2" charset="2"/>
              <a:buChar char="q"/>
            </a:pPr>
            <a:r>
              <a:rPr lang="en-US" sz="3200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Organization of a sentence</a:t>
            </a:r>
          </a:p>
          <a:p>
            <a:endParaRPr lang="en-US" dirty="0"/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760"/>
            <a:ext cx="14630400" cy="11582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 smtClean="0">
                <a:solidFill>
                  <a:srgbClr val="9900CC"/>
                </a:solidFill>
                <a:latin typeface="Eras Bold ITC" pitchFamily="34" charset="0"/>
              </a:rPr>
              <a:t> Please </a:t>
            </a:r>
            <a:r>
              <a:rPr lang="en-US" sz="4000" dirty="0" smtClean="0">
                <a:solidFill>
                  <a:srgbClr val="9900CC"/>
                </a:solidFill>
                <a:latin typeface="Eras Demi ITC" pitchFamily="34" charset="0"/>
              </a:rPr>
              <a:t>listen the song- </a:t>
            </a:r>
            <a:r>
              <a:rPr lang="en-US" sz="4000" dirty="0" err="1" smtClean="0">
                <a:solidFill>
                  <a:srgbClr val="9900CC"/>
                </a:solidFill>
                <a:latin typeface="Eras Demi ITC" pitchFamily="34" charset="0"/>
              </a:rPr>
              <a:t>Manush</a:t>
            </a:r>
            <a:r>
              <a:rPr lang="en-US" sz="4000" dirty="0" smtClean="0">
                <a:solidFill>
                  <a:srgbClr val="9900CC"/>
                </a:solidFill>
                <a:latin typeface="Eras Demi ITC" pitchFamily="34" charset="0"/>
              </a:rPr>
              <a:t> </a:t>
            </a:r>
            <a:r>
              <a:rPr lang="en-US" sz="4000" dirty="0" err="1" smtClean="0">
                <a:solidFill>
                  <a:srgbClr val="9900CC"/>
                </a:solidFill>
                <a:latin typeface="Eras Demi ITC" pitchFamily="34" charset="0"/>
              </a:rPr>
              <a:t>Manusher</a:t>
            </a:r>
            <a:r>
              <a:rPr lang="en-US" sz="4000" dirty="0" smtClean="0">
                <a:solidFill>
                  <a:srgbClr val="9900CC"/>
                </a:solidFill>
                <a:latin typeface="Eras Demi ITC" pitchFamily="34" charset="0"/>
              </a:rPr>
              <a:t> </a:t>
            </a:r>
            <a:r>
              <a:rPr lang="en-US" sz="4000" dirty="0" err="1" smtClean="0">
                <a:solidFill>
                  <a:srgbClr val="9900CC"/>
                </a:solidFill>
                <a:latin typeface="Eras Demi ITC" pitchFamily="34" charset="0"/>
              </a:rPr>
              <a:t>Jonne</a:t>
            </a:r>
            <a:endParaRPr lang="en-US" sz="4000" dirty="0">
              <a:solidFill>
                <a:srgbClr val="9900CC"/>
              </a:solidFill>
              <a:latin typeface="Eras Bold ITC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1600200"/>
            <a:ext cx="11125200" cy="4160520"/>
          </a:xfrm>
        </p:spPr>
        <p:txBody>
          <a:bodyPr/>
          <a:lstStyle/>
          <a:p>
            <a:endParaRPr lang="en-US" dirty="0" smtClean="0">
              <a:hlinkClick r:id="rId3"/>
            </a:endParaRPr>
          </a:p>
          <a:p>
            <a:endParaRPr lang="en-US" dirty="0" smtClean="0">
              <a:hlinkClick r:id="rId3"/>
            </a:endParaRPr>
          </a:p>
          <a:p>
            <a:endParaRPr lang="en-US" dirty="0" smtClean="0">
              <a:hlinkClick r:id="rId3"/>
            </a:endParaRPr>
          </a:p>
          <a:p>
            <a:endParaRPr lang="en-US" dirty="0" smtClean="0">
              <a:hlinkClick r:id="rId3"/>
            </a:endParaRPr>
          </a:p>
          <a:p>
            <a:endParaRPr lang="en-US" dirty="0"/>
          </a:p>
        </p:txBody>
      </p:sp>
      <p:pic>
        <p:nvPicPr>
          <p:cNvPr id="5" name="Manush_Manusher_Jonne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62002" y="1600207"/>
            <a:ext cx="13487400" cy="6381750"/>
          </a:xfrm>
          <a:prstGeom prst="rect">
            <a:avLst/>
          </a:prstGeom>
        </p:spPr>
      </p:pic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8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760"/>
            <a:ext cx="14630400" cy="11582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 smtClean="0">
                <a:solidFill>
                  <a:srgbClr val="9900CC"/>
                </a:solidFill>
                <a:latin typeface="Eras Bold ITC" pitchFamily="34" charset="0"/>
              </a:rPr>
              <a:t> Please </a:t>
            </a:r>
            <a:r>
              <a:rPr lang="en-US" sz="4000" dirty="0" smtClean="0">
                <a:solidFill>
                  <a:srgbClr val="9900CC"/>
                </a:solidFill>
                <a:latin typeface="Eras Demi ITC" pitchFamily="34" charset="0"/>
              </a:rPr>
              <a:t>listen the song – </a:t>
            </a:r>
            <a:r>
              <a:rPr lang="en-US" sz="4000" i="1" dirty="0" smtClean="0">
                <a:solidFill>
                  <a:srgbClr val="9900CC"/>
                </a:solidFill>
                <a:latin typeface="Eras Demi ITC" pitchFamily="34" charset="0"/>
              </a:rPr>
              <a:t>Ami </a:t>
            </a:r>
            <a:r>
              <a:rPr lang="en-US" sz="4000" i="1" dirty="0" err="1" smtClean="0">
                <a:solidFill>
                  <a:srgbClr val="9900CC"/>
                </a:solidFill>
                <a:latin typeface="Eras Demi ITC" pitchFamily="34" charset="0"/>
              </a:rPr>
              <a:t>Shunechi</a:t>
            </a:r>
            <a:r>
              <a:rPr lang="en-US" sz="4000" i="1" dirty="0" smtClean="0">
                <a:solidFill>
                  <a:srgbClr val="9900CC"/>
                </a:solidFill>
                <a:latin typeface="Eras Demi ITC" pitchFamily="34" charset="0"/>
              </a:rPr>
              <a:t> </a:t>
            </a:r>
            <a:r>
              <a:rPr lang="en-US" sz="4000" i="1" dirty="0" err="1" smtClean="0">
                <a:solidFill>
                  <a:srgbClr val="9900CC"/>
                </a:solidFill>
                <a:latin typeface="Eras Demi ITC" pitchFamily="34" charset="0"/>
              </a:rPr>
              <a:t>Shedin</a:t>
            </a:r>
            <a:r>
              <a:rPr lang="en-US" sz="4000" i="1" dirty="0" smtClean="0">
                <a:solidFill>
                  <a:srgbClr val="9900CC"/>
                </a:solidFill>
                <a:latin typeface="Eras Demi ITC" pitchFamily="34" charset="0"/>
              </a:rPr>
              <a:t> </a:t>
            </a:r>
            <a:r>
              <a:rPr lang="en-US" sz="4000" i="1" dirty="0" err="1" smtClean="0">
                <a:solidFill>
                  <a:srgbClr val="9900CC"/>
                </a:solidFill>
                <a:latin typeface="Eras Demi ITC" pitchFamily="34" charset="0"/>
              </a:rPr>
              <a:t>Tumi</a:t>
            </a:r>
            <a:endParaRPr lang="en-US" sz="4900" i="1" dirty="0">
              <a:solidFill>
                <a:srgbClr val="9900CC"/>
              </a:solidFill>
              <a:latin typeface="Eras Bold ITC" pitchFamily="34" charset="0"/>
            </a:endParaRPr>
          </a:p>
        </p:txBody>
      </p:sp>
      <p:pic>
        <p:nvPicPr>
          <p:cNvPr id="5" name="Ami Shunechi Sedin Tumi   Moushumi Bhoumik   YouTube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09600" y="1616076"/>
            <a:ext cx="13258800" cy="63849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65760"/>
            <a:ext cx="14630400" cy="11582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 </a:t>
            </a:r>
            <a:r>
              <a:rPr lang="en-US" sz="4900" dirty="0" smtClean="0">
                <a:solidFill>
                  <a:srgbClr val="9900CC"/>
                </a:solidFill>
                <a:latin typeface="Eras Demi ITC" pitchFamily="34" charset="0"/>
              </a:rPr>
              <a:t>Experience Sharing</a:t>
            </a:r>
            <a:endParaRPr lang="en-US" sz="4900" dirty="0">
              <a:solidFill>
                <a:srgbClr val="9900CC"/>
              </a:solidFill>
              <a:latin typeface="Eras Bold ITC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2" y="1828800"/>
            <a:ext cx="13335000" cy="4572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sz="3600" dirty="0" smtClean="0">
                <a:solidFill>
                  <a:schemeClr val="tx1"/>
                </a:solidFill>
                <a:latin typeface="Eras Demi ITC" pitchFamily="34" charset="0"/>
              </a:rPr>
              <a:t>Case Study-1: </a:t>
            </a:r>
            <a:r>
              <a:rPr lang="en-US" sz="3600" dirty="0" err="1" smtClean="0">
                <a:solidFill>
                  <a:schemeClr val="tx1"/>
                </a:solidFill>
                <a:latin typeface="Eras Demi ITC" pitchFamily="34" charset="0"/>
              </a:rPr>
              <a:t>Sharukh</a:t>
            </a:r>
            <a:r>
              <a:rPr lang="en-US" sz="3600" dirty="0" smtClean="0">
                <a:solidFill>
                  <a:schemeClr val="tx1"/>
                </a:solidFill>
                <a:latin typeface="Eras Demi ITC" pitchFamily="34" charset="0"/>
              </a:rPr>
              <a:t> Khan (False Statement)</a:t>
            </a:r>
          </a:p>
          <a:p>
            <a:r>
              <a:rPr lang="en-US" sz="3600" dirty="0" smtClean="0">
                <a:solidFill>
                  <a:schemeClr val="tx1"/>
                </a:solidFill>
                <a:latin typeface="Eras Demi ITC" pitchFamily="34" charset="0"/>
              </a:rPr>
              <a:t>Case Study-2: </a:t>
            </a:r>
            <a:r>
              <a:rPr lang="en-US" sz="3600" dirty="0" err="1" smtClean="0">
                <a:solidFill>
                  <a:schemeClr val="tx1"/>
                </a:solidFill>
                <a:latin typeface="Eras Demi ITC" pitchFamily="34" charset="0"/>
              </a:rPr>
              <a:t>Jannat</a:t>
            </a:r>
            <a:r>
              <a:rPr lang="en-US" sz="3600" dirty="0" smtClean="0">
                <a:solidFill>
                  <a:schemeClr val="tx1"/>
                </a:solidFill>
                <a:latin typeface="Eras Demi ITC" pitchFamily="34" charset="0"/>
              </a:rPr>
              <a:t> (False Statement)</a:t>
            </a:r>
          </a:p>
          <a:p>
            <a:r>
              <a:rPr lang="en-US" sz="3600" dirty="0" smtClean="0">
                <a:solidFill>
                  <a:schemeClr val="tx1"/>
                </a:solidFill>
                <a:latin typeface="Eras Demi ITC" pitchFamily="34" charset="0"/>
              </a:rPr>
              <a:t>Case Study-3: </a:t>
            </a:r>
            <a:r>
              <a:rPr lang="en-US" sz="3600" dirty="0" err="1" smtClean="0">
                <a:solidFill>
                  <a:schemeClr val="tx1"/>
                </a:solidFill>
                <a:latin typeface="Eras Demi ITC" pitchFamily="34" charset="0"/>
              </a:rPr>
              <a:t>Obayat</a:t>
            </a:r>
            <a:r>
              <a:rPr lang="en-US" sz="3600" dirty="0" smtClean="0">
                <a:solidFill>
                  <a:schemeClr val="tx1"/>
                </a:solidFill>
                <a:latin typeface="Eras Demi ITC" pitchFamily="34" charset="0"/>
              </a:rPr>
              <a:t> (False Statement)</a:t>
            </a:r>
          </a:p>
          <a:p>
            <a:r>
              <a:rPr lang="en-US" sz="3600" dirty="0" smtClean="0">
                <a:solidFill>
                  <a:schemeClr val="tx1"/>
                </a:solidFill>
                <a:latin typeface="Eras Demi ITC" pitchFamily="34" charset="0"/>
              </a:rPr>
              <a:t>Case Study-4: </a:t>
            </a:r>
            <a:r>
              <a:rPr lang="en-US" sz="3600" dirty="0" err="1" smtClean="0">
                <a:solidFill>
                  <a:schemeClr val="tx1"/>
                </a:solidFill>
                <a:latin typeface="Eras Demi ITC" pitchFamily="34" charset="0"/>
              </a:rPr>
              <a:t>Ratan</a:t>
            </a:r>
            <a:r>
              <a:rPr lang="en-US" sz="3600" dirty="0" smtClean="0">
                <a:solidFill>
                  <a:schemeClr val="tx1"/>
                </a:solidFill>
                <a:latin typeface="Eras Demi ITC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Eras Demi ITC" pitchFamily="34" charset="0"/>
              </a:rPr>
              <a:t>Bissash</a:t>
            </a:r>
            <a:r>
              <a:rPr lang="en-US" sz="3600" dirty="0" smtClean="0">
                <a:solidFill>
                  <a:schemeClr val="tx1"/>
                </a:solidFill>
                <a:latin typeface="Eras Demi ITC" pitchFamily="34" charset="0"/>
              </a:rPr>
              <a:t> (False Statement)</a:t>
            </a:r>
          </a:p>
          <a:p>
            <a:r>
              <a:rPr lang="en-US" sz="3600" dirty="0" smtClean="0">
                <a:solidFill>
                  <a:schemeClr val="tx1"/>
                </a:solidFill>
                <a:latin typeface="Eras Demi ITC" pitchFamily="34" charset="0"/>
              </a:rPr>
              <a:t>Case Study-5: </a:t>
            </a:r>
            <a:r>
              <a:rPr lang="en-US" sz="3600" dirty="0" err="1" smtClean="0">
                <a:solidFill>
                  <a:schemeClr val="tx1"/>
                </a:solidFill>
                <a:latin typeface="Eras Demi ITC" pitchFamily="34" charset="0"/>
              </a:rPr>
              <a:t>Farhad</a:t>
            </a:r>
            <a:r>
              <a:rPr lang="en-US" sz="3600" dirty="0" smtClean="0">
                <a:solidFill>
                  <a:schemeClr val="tx1"/>
                </a:solidFill>
                <a:latin typeface="Eras Demi ITC" pitchFamily="34" charset="0"/>
              </a:rPr>
              <a:t> ( Drug Addicted)</a:t>
            </a:r>
          </a:p>
          <a:p>
            <a:r>
              <a:rPr lang="en-US" sz="3600" dirty="0" smtClean="0">
                <a:solidFill>
                  <a:schemeClr val="tx1"/>
                </a:solidFill>
                <a:latin typeface="Eras Demi ITC" pitchFamily="34" charset="0"/>
              </a:rPr>
              <a:t>Case Study-6: </a:t>
            </a:r>
            <a:r>
              <a:rPr lang="en-US" sz="3600" dirty="0" err="1" smtClean="0">
                <a:solidFill>
                  <a:schemeClr val="tx1"/>
                </a:solidFill>
                <a:latin typeface="Eras Demi ITC" pitchFamily="34" charset="0"/>
              </a:rPr>
              <a:t>Assadullah</a:t>
            </a:r>
            <a:r>
              <a:rPr lang="en-US" sz="3600" dirty="0" smtClean="0">
                <a:solidFill>
                  <a:schemeClr val="tx1"/>
                </a:solidFill>
                <a:latin typeface="Eras Demi ITC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Eras Demi ITC" pitchFamily="34" charset="0"/>
              </a:rPr>
              <a:t>Galib</a:t>
            </a:r>
            <a:r>
              <a:rPr lang="en-US" sz="3600" dirty="0" smtClean="0">
                <a:solidFill>
                  <a:schemeClr val="tx1"/>
                </a:solidFill>
                <a:latin typeface="Eras Demi ITC" pitchFamily="34" charset="0"/>
              </a:rPr>
              <a:t> ( Removing inertia) </a:t>
            </a:r>
          </a:p>
          <a:p>
            <a:endParaRPr lang="en-US" dirty="0"/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274322"/>
            <a:ext cx="14630400" cy="9448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dirty="0" smtClean="0">
                <a:solidFill>
                  <a:srgbClr val="9900CC"/>
                </a:solidFill>
                <a:latin typeface="Eras Bold ITC" pitchFamily="34" charset="0"/>
              </a:rPr>
              <a:t>  Outcomes of this Course</a:t>
            </a:r>
            <a:endParaRPr lang="en-US" sz="4400" dirty="0">
              <a:solidFill>
                <a:srgbClr val="9900CC"/>
              </a:solidFill>
              <a:latin typeface="Eras Bold ITC" pitchFamily="34" charset="0"/>
            </a:endParaRPr>
          </a:p>
        </p:txBody>
      </p:sp>
      <p:pic>
        <p:nvPicPr>
          <p:cNvPr id="7" name="Content Placeholder 6" descr="http://healthsfirst.com/wp-content/uploads/2014/08/how-to-drink-more-water-everyday.jpg"/>
          <p:cNvPicPr>
            <a:picLocks noGrp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676400"/>
            <a:ext cx="4343398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Content Placeholder 8" descr="http://animalonline.info/wp-content/uploads/2014/07/cold-water-fish-tanks;fish-tank-;-hd-aquarium-fish-types-freshwater-fish-for-aquariums-image.jpg"/>
          <p:cNvPicPr>
            <a:picLocks noGrp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0" y="1600201"/>
            <a:ext cx="51054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8" descr="https://encrypted-tbn3.gstatic.com/images?q=tbn:ANd9GcSRbkirmKPmCQ26nVwYNbtBUWI__agbOBM0uVRgJgN8xw7BAWWmoA"/>
          <p:cNvPicPr>
            <a:picLocks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4400" y="1676400"/>
            <a:ext cx="4267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4800"/>
            <a:ext cx="14630400" cy="100584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  </a:t>
            </a:r>
            <a:r>
              <a:rPr lang="en-US" sz="4900" dirty="0" smtClean="0">
                <a:solidFill>
                  <a:srgbClr val="9900CC"/>
                </a:solidFill>
                <a:latin typeface="Eras Demi ITC" pitchFamily="34" charset="0"/>
              </a:rPr>
              <a:t>Feedback</a:t>
            </a:r>
            <a:endParaRPr lang="en-US" sz="4900" dirty="0">
              <a:solidFill>
                <a:srgbClr val="9900CC"/>
              </a:solidFill>
              <a:latin typeface="Eras Demi ITC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33400" y="1600200"/>
            <a:ext cx="13258800" cy="7086600"/>
          </a:xfrm>
        </p:spPr>
        <p:txBody>
          <a:bodyPr>
            <a:noAutofit/>
          </a:bodyPr>
          <a:lstStyle/>
          <a:p>
            <a:pPr marL="514221" indent="-514221">
              <a:buFont typeface="Wingdings" pitchFamily="2" charset="2"/>
              <a:buChar char="q"/>
            </a:pP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Q1: What do you think about our today’s class?</a:t>
            </a:r>
          </a:p>
          <a:p>
            <a:pPr marL="514221" indent="-514221">
              <a:buFont typeface="Wingdings" pitchFamily="2" charset="2"/>
              <a:buChar char="q"/>
            </a:pP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Q2: Can you assess this class? Is it participatory oriented?</a:t>
            </a:r>
          </a:p>
          <a:p>
            <a:pPr marL="514221" indent="-514221">
              <a:buFont typeface="Wingdings" pitchFamily="2" charset="2"/>
              <a:buChar char="q"/>
            </a:pP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Q3: Give your suggestions for making classroom very active. </a:t>
            </a:r>
          </a:p>
          <a:p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           </a:t>
            </a:r>
            <a:r>
              <a:rPr lang="en-US" sz="4000" dirty="0" smtClean="0">
                <a:solidFill>
                  <a:srgbClr val="002060"/>
                </a:solidFill>
                <a:latin typeface="Eras Demi ITC" pitchFamily="34" charset="0"/>
              </a:rPr>
              <a:t>Please answer through</a:t>
            </a:r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>: </a:t>
            </a:r>
            <a:r>
              <a:rPr lang="en-US" sz="4800" dirty="0" smtClean="0">
                <a:solidFill>
                  <a:srgbClr val="0070C0"/>
                </a:solidFill>
                <a:latin typeface="Eras Demi ITC" pitchFamily="34" charset="0"/>
              </a:rPr>
              <a:t>gg.gg/</a:t>
            </a:r>
            <a:r>
              <a:rPr lang="en-US" sz="4800" dirty="0" err="1" smtClean="0">
                <a:solidFill>
                  <a:srgbClr val="0070C0"/>
                </a:solidFill>
                <a:latin typeface="Eras Demi ITC" pitchFamily="34" charset="0"/>
              </a:rPr>
              <a:t>fhsfeedback</a:t>
            </a:r>
            <a:endParaRPr lang="en-US" sz="4800" dirty="0" smtClean="0">
              <a:solidFill>
                <a:srgbClr val="0070C0"/>
              </a:solidFill>
              <a:latin typeface="Eras Demi ITC" pitchFamily="34" charset="0"/>
            </a:endParaRPr>
          </a:p>
          <a:p>
            <a:pPr marL="514221" indent="-514221" algn="r"/>
            <a:endParaRPr lang="en-US" sz="4000" dirty="0" smtClean="0">
              <a:solidFill>
                <a:srgbClr val="9900CC"/>
              </a:solidFill>
              <a:latin typeface="Eras Demi ITC" pitchFamily="34" charset="0"/>
            </a:endParaRPr>
          </a:p>
          <a:p>
            <a:pPr marL="514221" indent="-514221" algn="r"/>
            <a:r>
              <a:rPr lang="en-US" sz="4000" dirty="0" smtClean="0">
                <a:solidFill>
                  <a:srgbClr val="9900CC"/>
                </a:solidFill>
                <a:latin typeface="Eras Demi ITC" pitchFamily="34" charset="0"/>
              </a:rPr>
              <a:t>Thank you all with the journey of Bangladesh Studies</a:t>
            </a:r>
          </a:p>
          <a:p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/>
            </a:r>
            <a:b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</a:br>
            <a:r>
              <a:rPr lang="en-US" sz="3100" dirty="0" smtClean="0"/>
              <a:t/>
            </a:r>
            <a:br>
              <a:rPr lang="en-US" sz="3100" dirty="0" smtClean="0"/>
            </a:br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endParaRPr lang="en-US" sz="3100" dirty="0" smtClean="0"/>
          </a:p>
          <a:p>
            <a:pPr indent="-457086"/>
            <a:endParaRPr lang="en-US" sz="3100" dirty="0">
              <a:solidFill>
                <a:srgbClr val="002060"/>
              </a:solidFill>
              <a:latin typeface="Eras Demi ITC" pitchFamily="34" charset="0"/>
            </a:endParaRP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1219200"/>
            <a:ext cx="13258800" cy="10668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  </a:t>
            </a:r>
            <a:r>
              <a:rPr lang="en-US" sz="4900" dirty="0" smtClean="0">
                <a:solidFill>
                  <a:srgbClr val="9900CC"/>
                </a:solidFill>
                <a:latin typeface="Eras Demi ITC" pitchFamily="34" charset="0"/>
              </a:rPr>
              <a:t>Commitment for Future</a:t>
            </a:r>
            <a:endParaRPr lang="en-US" sz="4900" dirty="0">
              <a:solidFill>
                <a:srgbClr val="9900CC"/>
              </a:solidFill>
              <a:latin typeface="Eras Demi ITC" pitchFamily="34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33400" y="1600200"/>
            <a:ext cx="13258800" cy="7086600"/>
          </a:xfrm>
        </p:spPr>
        <p:txBody>
          <a:bodyPr>
            <a:noAutofit/>
          </a:bodyPr>
          <a:lstStyle/>
          <a:p>
            <a:pPr marL="514221" indent="-514221"/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pPr marL="514221" indent="-514221"/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pPr marL="514221" indent="-514221"/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pPr marL="514221" indent="-514221"/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pPr marL="514221" indent="-514221"/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pPr marL="514221" indent="-514221"/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pPr marL="514221" indent="-514221"/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pPr marL="514221" indent="-514221"/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pPr marL="514221" indent="-514221"/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pPr marL="514221" indent="-514221"/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pPr marL="514221" indent="-514221"/>
            <a:endParaRPr lang="en-US" sz="36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pPr marL="514221" indent="-514221"/>
            <a:endParaRPr lang="en-US" sz="36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pPr marL="514221" indent="-514221"/>
            <a:endParaRPr lang="en-US" sz="36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pPr marL="514221" indent="-514221"/>
            <a:endParaRPr lang="en-US" sz="36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pPr marL="514221" indent="-514221"/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  <a:t/>
            </a:r>
            <a:br>
              <a:rPr lang="en-US" sz="3100" dirty="0" smtClean="0">
                <a:solidFill>
                  <a:srgbClr val="002060"/>
                </a:solidFill>
                <a:latin typeface="Eras Demi ITC" pitchFamily="34" charset="0"/>
              </a:rPr>
            </a:br>
            <a:r>
              <a:rPr lang="en-US" sz="3100" dirty="0" smtClean="0"/>
              <a:t/>
            </a:r>
            <a:br>
              <a:rPr lang="en-US" sz="3100" dirty="0" smtClean="0"/>
            </a:br>
            <a:endParaRPr lang="en-US" sz="31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endParaRPr lang="en-US" sz="3100" dirty="0" smtClean="0"/>
          </a:p>
          <a:p>
            <a:pPr indent="-457086"/>
            <a:endParaRPr lang="en-US" sz="3100" dirty="0">
              <a:solidFill>
                <a:srgbClr val="002060"/>
              </a:solidFill>
              <a:latin typeface="Eras Demi ITC" pitchFamily="34" charset="0"/>
            </a:endParaRPr>
          </a:p>
        </p:txBody>
      </p:sp>
      <p:pic>
        <p:nvPicPr>
          <p:cNvPr id="6" name="Picture 2" descr="C:\Users\Administrator\Downloads\20258124_1033214260147843_6032484401019814127_n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628527"/>
            <a:ext cx="4114800" cy="3315073"/>
          </a:xfrm>
          <a:prstGeom prst="rect">
            <a:avLst/>
          </a:prstGeom>
          <a:noFill/>
        </p:spPr>
      </p:pic>
      <p:pic>
        <p:nvPicPr>
          <p:cNvPr id="7" name="Picture 2" descr="E:\Fouad\Cell\SD card\DCIM\Camera\IMG_20170113_1605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2674833"/>
            <a:ext cx="4648200" cy="3344967"/>
          </a:xfrm>
          <a:prstGeom prst="rect">
            <a:avLst/>
          </a:prstGeom>
          <a:noFill/>
        </p:spPr>
      </p:pic>
      <p:pic>
        <p:nvPicPr>
          <p:cNvPr id="8" name="Picture 3" descr="E:\Fouad\Cell\SD card\DCIM\Camera\IMG_20170311_12231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58400" y="2667000"/>
            <a:ext cx="4131758" cy="33528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1905000" y="6519390"/>
            <a:ext cx="11658600" cy="762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rgbClr val="00206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Change we believe in together</a:t>
            </a:r>
            <a:endParaRPr lang="en-US" sz="4000" b="1" dirty="0">
              <a:solidFill>
                <a:srgbClr val="00206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ransition>
    <p:wheel spokes="3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ChangeArrowheads="1"/>
          </p:cNvSpPr>
          <p:nvPr/>
        </p:nvSpPr>
        <p:spPr bwMode="auto">
          <a:xfrm>
            <a:off x="2209800" y="1447800"/>
            <a:ext cx="9677400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Times New Roman" pitchFamily="18" charset="0"/>
              </a:rPr>
              <a:t>Etymological Meaning of Education-2 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914400" y="2362200"/>
            <a:ext cx="12954000" cy="4339650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Eras Demi ITC" pitchFamily="34" charset="0"/>
              <a:ea typeface="Times New Roman" pitchFamily="18" charset="0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4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Arial" pitchFamily="34" charset="0"/>
              </a:rPr>
              <a:t>In narrow sense, Education is a process in which and by which </a:t>
            </a:r>
            <a:r>
              <a:rPr kumimoji="0" lang="en-US" sz="3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Arial" pitchFamily="34" charset="0"/>
              </a:rPr>
              <a:t>knowledge, character and behavior of the young are shaped and </a:t>
            </a:r>
            <a:r>
              <a:rPr kumimoji="0" lang="en-US" sz="3400" b="1" i="0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Arial" pitchFamily="34" charset="0"/>
              </a:rPr>
              <a:t>moulded</a:t>
            </a:r>
            <a:r>
              <a:rPr kumimoji="0" lang="en-US" sz="34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Arial" pitchFamily="34" charset="0"/>
              </a:rPr>
              <a:t> (</a:t>
            </a:r>
            <a:r>
              <a:rPr kumimoji="0" lang="en-US" sz="3400" b="0" i="0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Arial" pitchFamily="34" charset="0"/>
              </a:rPr>
              <a:t>Drever</a:t>
            </a:r>
            <a:r>
              <a:rPr kumimoji="0" lang="en-US" sz="34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Arial" pitchFamily="34" charset="0"/>
              </a:rPr>
              <a:t>). Education is </a:t>
            </a:r>
            <a:r>
              <a:rPr kumimoji="0" lang="en-US" sz="3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Arial" pitchFamily="34" charset="0"/>
              </a:rPr>
              <a:t>conscious effort to develop and cultivate our innate</a:t>
            </a:r>
            <a:r>
              <a:rPr kumimoji="0" lang="en-US" sz="34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Arial" pitchFamily="34" charset="0"/>
              </a:rPr>
              <a:t> powers (Mackenzie).The </a:t>
            </a:r>
            <a:r>
              <a:rPr kumimoji="0" lang="en-US" sz="3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Arial" pitchFamily="34" charset="0"/>
              </a:rPr>
              <a:t>influence of the environment</a:t>
            </a:r>
            <a:r>
              <a:rPr kumimoji="0" lang="en-US" sz="34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Arial" pitchFamily="34" charset="0"/>
              </a:rPr>
              <a:t> of the individual with a view </a:t>
            </a:r>
            <a:r>
              <a:rPr kumimoji="0" lang="en-US" sz="3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Arial" pitchFamily="34" charset="0"/>
              </a:rPr>
              <a:t>to producing a permanent change</a:t>
            </a:r>
            <a:r>
              <a:rPr kumimoji="0" lang="en-US" sz="34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Arial" pitchFamily="34" charset="0"/>
              </a:rPr>
              <a:t> in his habits of </a:t>
            </a:r>
            <a:r>
              <a:rPr kumimoji="0" lang="en-US" sz="3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Arial" pitchFamily="34" charset="0"/>
              </a:rPr>
              <a:t>behavior, or thought and attitude</a:t>
            </a:r>
            <a:r>
              <a:rPr kumimoji="0" lang="en-US" sz="34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Arial" pitchFamily="34" charset="0"/>
              </a:rPr>
              <a:t> (</a:t>
            </a:r>
            <a:r>
              <a:rPr kumimoji="0" lang="en-US" sz="3400" b="0" i="0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Arial" pitchFamily="34" charset="0"/>
              </a:rPr>
              <a:t>Thompso</a:t>
            </a:r>
            <a:r>
              <a:rPr kumimoji="0" lang="en-US" sz="34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Arial" pitchFamily="34" charset="0"/>
              </a:rPr>
              <a:t>).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Eras Demi ITC" pitchFamily="34" charset="0"/>
              <a:ea typeface="Times New Roman" pitchFamily="18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ChangeArrowheads="1"/>
          </p:cNvSpPr>
          <p:nvPr/>
        </p:nvSpPr>
        <p:spPr bwMode="auto">
          <a:xfrm>
            <a:off x="2133600" y="1828800"/>
            <a:ext cx="10058400" cy="64633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Eras Demi ITC" pitchFamily="34" charset="0"/>
                <a:ea typeface="Times New Roman" pitchFamily="18" charset="0"/>
                <a:cs typeface="Times New Roman" pitchFamily="18" charset="0"/>
              </a:rPr>
              <a:t>Etymological Meaning of Education-3 </a:t>
            </a:r>
            <a:endParaRPr kumimoji="0" 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1066800" y="2743200"/>
            <a:ext cx="12420600" cy="392415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/>
            <a:r>
              <a:rPr lang="en-US" sz="3400" dirty="0" smtClean="0">
                <a:solidFill>
                  <a:srgbClr val="002060"/>
                </a:solidFill>
                <a:latin typeface="Eras Demi ITC" pitchFamily="34" charset="0"/>
              </a:rPr>
              <a:t>In the wider sense, education is that process by which an individual freely </a:t>
            </a:r>
            <a:r>
              <a:rPr lang="en-US" sz="3400" b="1" dirty="0" smtClean="0">
                <a:solidFill>
                  <a:srgbClr val="002060"/>
                </a:solidFill>
                <a:latin typeface="Eras Demi ITC" pitchFamily="34" charset="0"/>
              </a:rPr>
              <a:t>develops his self according to his nature</a:t>
            </a:r>
            <a:r>
              <a:rPr lang="en-US" sz="3400" dirty="0" smtClean="0">
                <a:solidFill>
                  <a:srgbClr val="002060"/>
                </a:solidFill>
                <a:latin typeface="Eras Demi ITC" pitchFamily="34" charset="0"/>
              </a:rPr>
              <a:t> in a free and uncontrolled environment. It is a process that goes on </a:t>
            </a:r>
            <a:r>
              <a:rPr lang="en-US" sz="3400" b="1" dirty="0" smtClean="0">
                <a:solidFill>
                  <a:srgbClr val="002060"/>
                </a:solidFill>
                <a:latin typeface="Eras Demi ITC" pitchFamily="34" charset="0"/>
              </a:rPr>
              <a:t>throughout life</a:t>
            </a:r>
            <a:r>
              <a:rPr lang="en-US" sz="3400" dirty="0" smtClean="0">
                <a:solidFill>
                  <a:srgbClr val="002060"/>
                </a:solidFill>
                <a:latin typeface="Eras Demi ITC" pitchFamily="34" charset="0"/>
              </a:rPr>
              <a:t>, and is promoted by </a:t>
            </a:r>
            <a:r>
              <a:rPr lang="en-US" sz="3400" b="1" dirty="0" smtClean="0">
                <a:solidFill>
                  <a:srgbClr val="002060"/>
                </a:solidFill>
                <a:latin typeface="Eras Demi ITC" pitchFamily="34" charset="0"/>
              </a:rPr>
              <a:t>almost every experience in life</a:t>
            </a:r>
            <a:r>
              <a:rPr lang="en-US" sz="3400" dirty="0" smtClean="0">
                <a:solidFill>
                  <a:srgbClr val="002060"/>
                </a:solidFill>
                <a:latin typeface="Eras Demi ITC" pitchFamily="34" charset="0"/>
              </a:rPr>
              <a:t> (Mackenzie). By education, I mean the all-round drawing out of the best in </a:t>
            </a:r>
            <a:r>
              <a:rPr lang="en-US" sz="3400" b="1" dirty="0" smtClean="0">
                <a:solidFill>
                  <a:srgbClr val="002060"/>
                </a:solidFill>
                <a:latin typeface="Eras Demi ITC" pitchFamily="34" charset="0"/>
              </a:rPr>
              <a:t>child and man’s body, mind and soul</a:t>
            </a:r>
            <a:r>
              <a:rPr lang="en-US" sz="3400" dirty="0" smtClean="0">
                <a:solidFill>
                  <a:srgbClr val="002060"/>
                </a:solidFill>
                <a:latin typeface="Eras Demi ITC" pitchFamily="34" charset="0"/>
              </a:rPr>
              <a:t> (Gandhi).</a:t>
            </a:r>
            <a:endParaRPr kumimoji="0" lang="en-US" sz="34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Eras Demi ITC" pitchFamily="34" charset="0"/>
              <a:ea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Eras Demi ITC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ChangeArrowheads="1"/>
          </p:cNvSpPr>
          <p:nvPr/>
        </p:nvSpPr>
        <p:spPr bwMode="auto">
          <a:xfrm>
            <a:off x="2438400" y="739914"/>
            <a:ext cx="9296400" cy="707886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2060"/>
                </a:solidFill>
                <a:latin typeface="Eras Demi ITC" pitchFamily="34" charset="0"/>
              </a:rPr>
              <a:t>Means of Education </a:t>
            </a:r>
            <a:endParaRPr lang="en-US" sz="4000" dirty="0" smtClean="0">
              <a:solidFill>
                <a:srgbClr val="002060"/>
              </a:solidFill>
              <a:latin typeface="Eras Demi ITC" pitchFamily="34" charset="0"/>
            </a:endParaRPr>
          </a:p>
        </p:txBody>
      </p:sp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685800" y="1679168"/>
            <a:ext cx="12877800" cy="601703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3400" dirty="0" smtClean="0">
                <a:solidFill>
                  <a:srgbClr val="002060"/>
                </a:solidFill>
                <a:latin typeface="Eras Demi ITC" pitchFamily="34" charset="0"/>
              </a:rPr>
              <a:t>According to </a:t>
            </a:r>
            <a:r>
              <a:rPr lang="en-US" sz="3400" dirty="0" err="1" smtClean="0">
                <a:solidFill>
                  <a:srgbClr val="002060"/>
                </a:solidFill>
                <a:latin typeface="Eras Demi ITC" pitchFamily="34" charset="0"/>
              </a:rPr>
              <a:t>Rabindranath</a:t>
            </a:r>
            <a:r>
              <a:rPr lang="en-US" sz="3400" dirty="0" smtClean="0">
                <a:solidFill>
                  <a:srgbClr val="002060"/>
                </a:solidFill>
                <a:latin typeface="Eras Demi ITC" pitchFamily="34" charset="0"/>
              </a:rPr>
              <a:t> Tagore the aim of education is </a:t>
            </a:r>
            <a:r>
              <a:rPr lang="en-US" sz="3400" b="1" dirty="0" smtClean="0">
                <a:solidFill>
                  <a:srgbClr val="002060"/>
                </a:solidFill>
                <a:latin typeface="Eras Demi ITC" pitchFamily="34" charset="0"/>
              </a:rPr>
              <a:t>self-realization</a:t>
            </a:r>
            <a:r>
              <a:rPr lang="en-US" sz="3400" dirty="0" smtClean="0">
                <a:solidFill>
                  <a:srgbClr val="002060"/>
                </a:solidFill>
                <a:latin typeface="Eras Demi ITC" pitchFamily="34" charset="0"/>
              </a:rPr>
              <a:t>. The means of education is to </a:t>
            </a:r>
            <a:r>
              <a:rPr lang="en-US" sz="3400" b="1" dirty="0" smtClean="0">
                <a:solidFill>
                  <a:srgbClr val="002060"/>
                </a:solidFill>
                <a:latin typeface="Eras Demi ITC" pitchFamily="34" charset="0"/>
              </a:rPr>
              <a:t>understand the purpose of our life</a:t>
            </a:r>
            <a:r>
              <a:rPr lang="en-US" sz="3400" dirty="0" smtClean="0">
                <a:solidFill>
                  <a:srgbClr val="002060"/>
                </a:solidFill>
                <a:latin typeface="Eras Demi ITC" pitchFamily="34" charset="0"/>
              </a:rPr>
              <a:t> – </a:t>
            </a:r>
            <a:r>
              <a:rPr lang="en-US" sz="3400" b="1" dirty="0" smtClean="0">
                <a:solidFill>
                  <a:srgbClr val="002060"/>
                </a:solidFill>
                <a:latin typeface="Eras Demi ITC" pitchFamily="34" charset="0"/>
              </a:rPr>
              <a:t>the purpose of individual existence</a:t>
            </a:r>
            <a:r>
              <a:rPr lang="en-US" sz="3400" dirty="0" smtClean="0">
                <a:solidFill>
                  <a:srgbClr val="002060"/>
                </a:solidFill>
                <a:latin typeface="Eras Demi ITC" pitchFamily="34" charset="0"/>
              </a:rPr>
              <a:t>. Understand what it is towards which you are thriving. Then utilize every emotion, every thought to strengthen you. The highest function of education is to </a:t>
            </a:r>
            <a:r>
              <a:rPr lang="en-US" sz="3400" b="1" dirty="0" smtClean="0">
                <a:solidFill>
                  <a:srgbClr val="002060"/>
                </a:solidFill>
                <a:latin typeface="Eras Demi ITC" pitchFamily="34" charset="0"/>
              </a:rPr>
              <a:t>bring about an integrated individual who is capable of dealing with life as a whole</a:t>
            </a:r>
            <a:r>
              <a:rPr lang="en-US" sz="3400" dirty="0" smtClean="0">
                <a:solidFill>
                  <a:srgbClr val="002060"/>
                </a:solidFill>
                <a:latin typeface="Eras Demi ITC" pitchFamily="34" charset="0"/>
              </a:rPr>
              <a:t>. Education means a </a:t>
            </a:r>
            <a:r>
              <a:rPr lang="en-US" sz="3400" b="1" dirty="0" smtClean="0">
                <a:solidFill>
                  <a:srgbClr val="002060"/>
                </a:solidFill>
                <a:latin typeface="Eras Demi ITC" pitchFamily="34" charset="0"/>
              </a:rPr>
              <a:t>transformation of human mind and creation of new culture</a:t>
            </a:r>
            <a:r>
              <a:rPr lang="en-US" sz="3400" dirty="0" smtClean="0">
                <a:solidFill>
                  <a:srgbClr val="002060"/>
                </a:solidFill>
                <a:latin typeface="Eras Demi ITC" pitchFamily="34" charset="0"/>
              </a:rPr>
              <a:t> (</a:t>
            </a:r>
            <a:r>
              <a:rPr lang="en-US" sz="3400" dirty="0" err="1" smtClean="0">
                <a:solidFill>
                  <a:srgbClr val="002060"/>
                </a:solidFill>
                <a:latin typeface="Eras Demi ITC" pitchFamily="34" charset="0"/>
              </a:rPr>
              <a:t>Krishnamurti</a:t>
            </a:r>
            <a:r>
              <a:rPr lang="en-US" sz="3400" dirty="0" smtClean="0">
                <a:solidFill>
                  <a:srgbClr val="002060"/>
                </a:solidFill>
                <a:latin typeface="Eras Demi ITC" pitchFamily="34" charset="0"/>
              </a:rPr>
              <a:t>, 1973).</a:t>
            </a:r>
            <a:r>
              <a:rPr lang="en-US" sz="3400" b="1" dirty="0" smtClean="0">
                <a:solidFill>
                  <a:srgbClr val="002060"/>
                </a:solidFill>
                <a:latin typeface="Eras Demi ITC" pitchFamily="34" charset="0"/>
              </a:rPr>
              <a:t> According to Socrates, education means the bringing out of the ideas of universal validity which are latent in the mind of every man.</a:t>
            </a:r>
            <a:endParaRPr lang="en-US" sz="3400" dirty="0" smtClean="0">
              <a:solidFill>
                <a:srgbClr val="002060"/>
              </a:solidFill>
              <a:latin typeface="Eras Demi ITC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Eras Demi ITC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0" y="685802"/>
            <a:ext cx="9601200" cy="114299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dirty="0" smtClean="0">
                <a:solidFill>
                  <a:srgbClr val="9900CC"/>
                </a:solidFill>
                <a:latin typeface="Eras Bold ITC" pitchFamily="34" charset="0"/>
                <a:cs typeface="Calibri" pitchFamily="34" charset="0"/>
              </a:rPr>
              <a:t>Introduction to Course</a:t>
            </a:r>
          </a:p>
        </p:txBody>
      </p:sp>
      <p:pic>
        <p:nvPicPr>
          <p:cNvPr id="4" name="Content Placeholder 4"/>
          <p:cNvPicPr>
            <a:picLocks noChangeAspect="1" noChangeArrowheads="1"/>
          </p:cNvPicPr>
          <p:nvPr/>
        </p:nvPicPr>
        <p:blipFill>
          <a:blip r:embed="rId2">
            <a:lum contrast="6000"/>
          </a:blip>
          <a:srcRect/>
          <a:stretch>
            <a:fillRect/>
          </a:stretch>
        </p:blipFill>
        <p:spPr>
          <a:xfrm>
            <a:off x="6172200" y="2209802"/>
            <a:ext cx="1752600" cy="155786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6" name="Rectangle 5"/>
          <p:cNvSpPr/>
          <p:nvPr/>
        </p:nvSpPr>
        <p:spPr>
          <a:xfrm>
            <a:off x="1447800" y="4038602"/>
            <a:ext cx="12070080" cy="330350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30589" tIns="65295" rIns="130589" bIns="65295">
            <a:spAutoFit/>
          </a:bodyPr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2900" b="1" dirty="0">
              <a:effectLst>
                <a:outerShdw blurRad="38100" dist="38100" dir="2700000" algn="tl">
                  <a:srgbClr val="C0C0C0"/>
                </a:outerShdw>
              </a:effectLst>
              <a:latin typeface="Eras Bold ITC" pitchFamily="34" charset="0"/>
            </a:endParaRPr>
          </a:p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 smtClean="0"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ras Bold ITC" pitchFamily="34" charset="0"/>
              </a:rPr>
              <a:t>Md. </a:t>
            </a:r>
            <a:r>
              <a:rPr lang="en-US" sz="4000" b="1" dirty="0" err="1" smtClean="0"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ras Bold ITC" pitchFamily="34" charset="0"/>
              </a:rPr>
              <a:t>Fouad</a:t>
            </a:r>
            <a:r>
              <a:rPr lang="en-US" sz="4000" b="1" dirty="0" smtClean="0"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ras Bold ITC" pitchFamily="34" charset="0"/>
              </a:rPr>
              <a:t> </a:t>
            </a:r>
            <a:r>
              <a:rPr lang="en-US" sz="4000" b="1" dirty="0" err="1"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ras Bold ITC" pitchFamily="34" charset="0"/>
              </a:rPr>
              <a:t>Hossain</a:t>
            </a:r>
            <a:r>
              <a:rPr lang="en-US" sz="4000" b="1" dirty="0"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ras Bold ITC" pitchFamily="34" charset="0"/>
              </a:rPr>
              <a:t> </a:t>
            </a:r>
            <a:r>
              <a:rPr lang="en-US" sz="4000" b="1" dirty="0" err="1"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ras Bold ITC" pitchFamily="34" charset="0"/>
              </a:rPr>
              <a:t>Sarker</a:t>
            </a:r>
            <a:endParaRPr lang="en-US" sz="4000" b="1" dirty="0">
              <a:solidFill>
                <a:srgbClr val="99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Eras Bold ITC" pitchFamily="34" charset="0"/>
            </a:endParaRPr>
          </a:p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ras Bold ITC" pitchFamily="34" charset="0"/>
              </a:rPr>
              <a:t>Assistant </a:t>
            </a:r>
            <a:r>
              <a:rPr lang="en-US" sz="4000" dirty="0" smtClean="0"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ras Bold ITC" pitchFamily="34" charset="0"/>
              </a:rPr>
              <a:t>Professor and Head</a:t>
            </a:r>
          </a:p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 smtClean="0">
                <a:solidFill>
                  <a:srgbClr val="99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Eras Bold ITC" pitchFamily="34" charset="0"/>
              </a:rPr>
              <a:t>Department of Development Studies</a:t>
            </a:r>
            <a:endParaRPr lang="en-US" sz="4000" dirty="0">
              <a:solidFill>
                <a:srgbClr val="9900CC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Eras Bold ITC" pitchFamily="34" charset="0"/>
            </a:endParaRPr>
          </a:p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dirty="0">
                <a:solidFill>
                  <a:srgbClr val="9900CC"/>
                </a:solidFill>
                <a:latin typeface="Eras Bold ITC" pitchFamily="34" charset="0"/>
              </a:rPr>
              <a:t>Daffodil International University (DIU</a:t>
            </a:r>
            <a:r>
              <a:rPr lang="en-US" sz="4000" dirty="0" smtClean="0">
                <a:solidFill>
                  <a:srgbClr val="9900CC"/>
                </a:solidFill>
                <a:latin typeface="Eras Bold ITC" pitchFamily="34" charset="0"/>
              </a:rPr>
              <a:t>)</a:t>
            </a:r>
          </a:p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4000" dirty="0">
              <a:solidFill>
                <a:srgbClr val="9900CC"/>
              </a:solidFill>
              <a:latin typeface="Eras Bold IT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62200" y="914400"/>
            <a:ext cx="10134600" cy="990599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30589" tIns="65295" rIns="130589" bIns="65295" anchor="ctr"/>
          <a:lstStyle/>
          <a:p>
            <a:pPr marL="1028443" indent="-1028443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900" dirty="0" smtClean="0">
                <a:solidFill>
                  <a:srgbClr val="9900CC"/>
                </a:solidFill>
                <a:latin typeface="Eras Bold ITC" pitchFamily="34" charset="0"/>
              </a:rPr>
              <a:t>Unlock Your Potentiality!!</a:t>
            </a:r>
            <a:endParaRPr lang="en-US" sz="4900" dirty="0">
              <a:solidFill>
                <a:srgbClr val="00B050"/>
              </a:solidFill>
              <a:latin typeface="Eras Bold ITC" pitchFamily="34" charset="0"/>
            </a:endParaRPr>
          </a:p>
        </p:txBody>
      </p:sp>
      <p:pic>
        <p:nvPicPr>
          <p:cNvPr id="8" name="Picture 2" descr="C:\Users\Administrator\Desktop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207046"/>
            <a:ext cx="6629400" cy="5031954"/>
          </a:xfrm>
          <a:prstGeom prst="rect">
            <a:avLst/>
          </a:prstGeom>
          <a:noFill/>
        </p:spPr>
      </p:pic>
      <p:pic>
        <p:nvPicPr>
          <p:cNvPr id="9" name="Picture 3" descr="C:\Users\Administrator\Desktop\15823679_905466839589253_3565128413322934817_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2209800"/>
            <a:ext cx="6629400" cy="503195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3094</TotalTime>
  <Words>2104</Words>
  <Application>Microsoft Office PowerPoint</Application>
  <PresentationFormat>Custom</PresentationFormat>
  <Paragraphs>214</Paragraphs>
  <Slides>47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Arial</vt:lpstr>
      <vt:lpstr>Calibri</vt:lpstr>
      <vt:lpstr>Eras Bold ITC</vt:lpstr>
      <vt:lpstr>Eras Demi ITC</vt:lpstr>
      <vt:lpstr>Franklin Gothic Book</vt:lpstr>
      <vt:lpstr>Franklin Gothic Medium</vt:lpstr>
      <vt:lpstr>Tahoma</vt:lpstr>
      <vt:lpstr>Times New Roman</vt:lpstr>
      <vt:lpstr>Wingdings</vt:lpstr>
      <vt:lpstr>Wingdings 2</vt:lpstr>
      <vt:lpstr>Trek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development of BD</dc:title>
  <dc:creator>VAMPIRE</dc:creator>
  <cp:lastModifiedBy>User</cp:lastModifiedBy>
  <cp:revision>619</cp:revision>
  <dcterms:created xsi:type="dcterms:W3CDTF">2006-08-16T00:00:00Z</dcterms:created>
  <dcterms:modified xsi:type="dcterms:W3CDTF">2019-09-13T19:54:57Z</dcterms:modified>
</cp:coreProperties>
</file>